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</p:sldIdLst>
  <p:sldSz cy="10287000" cx="18288000"/>
  <p:notesSz cx="6858000" cy="9144000"/>
  <p:embeddedFontLst>
    <p:embeddedFont>
      <p:font typeface="League Spartan"/>
      <p:regular r:id="rId74"/>
      <p:bold r:id="rId75"/>
    </p:embeddedFont>
    <p:embeddedFont>
      <p:font typeface="Arimo"/>
      <p:regular r:id="rId76"/>
      <p:bold r:id="rId77"/>
      <p:italic r:id="rId78"/>
      <p:boldItalic r:id="rId79"/>
    </p:embeddedFont>
    <p:embeddedFont>
      <p:font typeface="Sanchez"/>
      <p:regular r:id="rId80"/>
      <p:italic r:id="rId8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82" roundtripDataSignature="AMtx7mibJ/Ibtuvcl/ER9Dp258hTHQeh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font" Target="fonts/Sanchez-regular.fntdata"/><Relationship Id="rId82" Type="http://customschemas.google.com/relationships/presentationmetadata" Target="metadata"/><Relationship Id="rId81" Type="http://schemas.openxmlformats.org/officeDocument/2006/relationships/font" Target="fonts/Sanchez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font" Target="fonts/LeagueSpartan-bold.fntdata"/><Relationship Id="rId30" Type="http://schemas.openxmlformats.org/officeDocument/2006/relationships/slide" Target="slides/slide25.xml"/><Relationship Id="rId74" Type="http://schemas.openxmlformats.org/officeDocument/2006/relationships/font" Target="fonts/LeagueSpartan-regular.fntdata"/><Relationship Id="rId33" Type="http://schemas.openxmlformats.org/officeDocument/2006/relationships/slide" Target="slides/slide28.xml"/><Relationship Id="rId77" Type="http://schemas.openxmlformats.org/officeDocument/2006/relationships/font" Target="fonts/Arimo-bold.fntdata"/><Relationship Id="rId32" Type="http://schemas.openxmlformats.org/officeDocument/2006/relationships/slide" Target="slides/slide27.xml"/><Relationship Id="rId76" Type="http://schemas.openxmlformats.org/officeDocument/2006/relationships/font" Target="fonts/Arimo-regular.fntdata"/><Relationship Id="rId35" Type="http://schemas.openxmlformats.org/officeDocument/2006/relationships/slide" Target="slides/slide30.xml"/><Relationship Id="rId79" Type="http://schemas.openxmlformats.org/officeDocument/2006/relationships/font" Target="fonts/Arimo-boldItalic.fntdata"/><Relationship Id="rId34" Type="http://schemas.openxmlformats.org/officeDocument/2006/relationships/slide" Target="slides/slide29.xml"/><Relationship Id="rId78" Type="http://schemas.openxmlformats.org/officeDocument/2006/relationships/font" Target="fonts/Arimo-italic.fntdata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5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5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5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5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5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5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6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6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6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6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6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6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6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6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6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7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9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7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7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7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8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8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7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7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7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7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7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7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7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7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7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7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7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7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7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7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4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25.png"/><Relationship Id="rId5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png"/><Relationship Id="rId4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7.png"/><Relationship Id="rId4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90.png"/><Relationship Id="rId5" Type="http://schemas.openxmlformats.org/officeDocument/2006/relationships/image" Target="../media/image5.png"/><Relationship Id="rId6" Type="http://schemas.openxmlformats.org/officeDocument/2006/relationships/image" Target="../media/image34.png"/><Relationship Id="rId7" Type="http://schemas.openxmlformats.org/officeDocument/2006/relationships/image" Target="../media/image6.png"/><Relationship Id="rId8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www.youtube.com/watch?v=HHcblIxiAAk&amp;ab_channel=JacobClifford" TargetMode="External"/><Relationship Id="rId4" Type="http://schemas.openxmlformats.org/officeDocument/2006/relationships/image" Target="../media/image3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8.png"/><Relationship Id="rId4" Type="http://schemas.openxmlformats.org/officeDocument/2006/relationships/image" Target="../media/image4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7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9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61.png"/><Relationship Id="rId4" Type="http://schemas.openxmlformats.org/officeDocument/2006/relationships/image" Target="../media/image4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5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5.png"/><Relationship Id="rId4" Type="http://schemas.openxmlformats.org/officeDocument/2006/relationships/image" Target="../media/image5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69.png"/><Relationship Id="rId4" Type="http://schemas.openxmlformats.org/officeDocument/2006/relationships/image" Target="../media/image63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89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82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86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74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6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4.png"/><Relationship Id="rId4" Type="http://schemas.openxmlformats.org/officeDocument/2006/relationships/image" Target="../media/image58.png"/><Relationship Id="rId5" Type="http://schemas.openxmlformats.org/officeDocument/2006/relationships/image" Target="../media/image91.png"/><Relationship Id="rId6" Type="http://schemas.openxmlformats.org/officeDocument/2006/relationships/image" Target="../media/image57.png"/><Relationship Id="rId7" Type="http://schemas.openxmlformats.org/officeDocument/2006/relationships/image" Target="../media/image5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73.png"/></Relationships>
</file>

<file path=ppt/slides/_rels/slide61.xml.rels><?xml version="1.0" encoding="UTF-8" standalone="yes"?><Relationships xmlns="http://schemas.openxmlformats.org/package/2006/relationships"><Relationship Id="rId11" Type="http://schemas.openxmlformats.org/officeDocument/2006/relationships/image" Target="../media/image87.png"/><Relationship Id="rId10" Type="http://schemas.openxmlformats.org/officeDocument/2006/relationships/image" Target="../media/image71.png"/><Relationship Id="rId13" Type="http://schemas.openxmlformats.org/officeDocument/2006/relationships/image" Target="../media/image70.png"/><Relationship Id="rId1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0.png"/><Relationship Id="rId4" Type="http://schemas.openxmlformats.org/officeDocument/2006/relationships/image" Target="../media/image92.png"/><Relationship Id="rId9" Type="http://schemas.openxmlformats.org/officeDocument/2006/relationships/image" Target="../media/image88.png"/><Relationship Id="rId14" Type="http://schemas.openxmlformats.org/officeDocument/2006/relationships/image" Target="../media/image84.png"/><Relationship Id="rId5" Type="http://schemas.openxmlformats.org/officeDocument/2006/relationships/image" Target="../media/image62.png"/><Relationship Id="rId6" Type="http://schemas.openxmlformats.org/officeDocument/2006/relationships/image" Target="../media/image72.png"/><Relationship Id="rId7" Type="http://schemas.openxmlformats.org/officeDocument/2006/relationships/image" Target="../media/image64.png"/><Relationship Id="rId8" Type="http://schemas.openxmlformats.org/officeDocument/2006/relationships/image" Target="../media/image66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79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79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75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83.png"/><Relationship Id="rId4" Type="http://schemas.openxmlformats.org/officeDocument/2006/relationships/image" Target="../media/image76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81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80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8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2160" y="4789817"/>
            <a:ext cx="6583680" cy="411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"/>
          <p:cNvGrpSpPr/>
          <p:nvPr/>
        </p:nvGrpSpPr>
        <p:grpSpPr>
          <a:xfrm>
            <a:off x="4818827" y="459688"/>
            <a:ext cx="8650346" cy="3323869"/>
            <a:chOff x="0" y="257175"/>
            <a:chExt cx="11533795" cy="4431825"/>
          </a:xfrm>
        </p:grpSpPr>
        <p:sp>
          <p:nvSpPr>
            <p:cNvPr id="86" name="Google Shape;86;p1"/>
            <p:cNvSpPr txBox="1"/>
            <p:nvPr/>
          </p:nvSpPr>
          <p:spPr>
            <a:xfrm>
              <a:off x="0" y="257175"/>
              <a:ext cx="11533795" cy="37474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999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Elasticities of Demand</a:t>
              </a:r>
              <a:endParaRPr/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0" y="4201320"/>
              <a:ext cx="11533795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1"/>
          <p:cNvSpPr txBox="1"/>
          <p:nvPr/>
        </p:nvSpPr>
        <p:spPr>
          <a:xfrm>
            <a:off x="4818827" y="3694706"/>
            <a:ext cx="8650346" cy="565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2.5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"/>
          <p:cNvSpPr txBox="1"/>
          <p:nvPr/>
        </p:nvSpPr>
        <p:spPr>
          <a:xfrm>
            <a:off x="658169" y="2517650"/>
            <a:ext cx="16601131" cy="6683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Price increased from $40 to $50.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Quantity fell to 12 from 18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Price decreased from $600 to $540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Quantity increased from 300 to 360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Price increased from $80 to $140.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44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FF5757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FF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6788" y="6172200"/>
            <a:ext cx="3723894" cy="411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Google Shape;203;p10"/>
          <p:cNvGrpSpPr/>
          <p:nvPr/>
        </p:nvGrpSpPr>
        <p:grpSpPr>
          <a:xfrm>
            <a:off x="1028700" y="627219"/>
            <a:ext cx="16349422" cy="1996768"/>
            <a:chOff x="0" y="257175"/>
            <a:chExt cx="21799229" cy="2662357"/>
          </a:xfrm>
        </p:grpSpPr>
        <p:sp>
          <p:nvSpPr>
            <p:cNvPr id="204" name="Google Shape;204;p10"/>
            <p:cNvSpPr txBox="1"/>
            <p:nvPr/>
          </p:nvSpPr>
          <p:spPr>
            <a:xfrm>
              <a:off x="0" y="257175"/>
              <a:ext cx="21799229" cy="1977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999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Try It Out - % Change</a:t>
              </a:r>
              <a:endParaRPr/>
            </a:p>
          </p:txBody>
        </p:sp>
        <p:sp>
          <p:nvSpPr>
            <p:cNvPr id="205" name="Google Shape;205;p10"/>
            <p:cNvSpPr txBox="1"/>
            <p:nvPr/>
          </p:nvSpPr>
          <p:spPr>
            <a:xfrm>
              <a:off x="0" y="2431852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"/>
          <p:cNvSpPr txBox="1"/>
          <p:nvPr/>
        </p:nvSpPr>
        <p:spPr>
          <a:xfrm>
            <a:off x="658169" y="2498600"/>
            <a:ext cx="16601131" cy="74025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4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+25%</a:t>
            </a:r>
            <a:endParaRPr/>
          </a:p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4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-33%</a:t>
            </a:r>
            <a:endParaRPr/>
          </a:p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4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-10%</a:t>
            </a:r>
            <a:endParaRPr/>
          </a:p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4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+20%</a:t>
            </a:r>
            <a:endParaRPr/>
          </a:p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4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+75%</a:t>
            </a:r>
            <a:endParaRPr/>
          </a:p>
          <a:p>
            <a:pPr indent="0" lvl="0" marL="0" marR="0" rtl="0" algn="l">
              <a:lnSpc>
                <a:spcPct val="1116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94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16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94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16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94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16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94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92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94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FF5757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FF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6788" y="6172200"/>
            <a:ext cx="3723894" cy="411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" name="Google Shape;212;p11"/>
          <p:cNvGrpSpPr/>
          <p:nvPr/>
        </p:nvGrpSpPr>
        <p:grpSpPr>
          <a:xfrm>
            <a:off x="1028700" y="627219"/>
            <a:ext cx="16349422" cy="1996768"/>
            <a:chOff x="0" y="257175"/>
            <a:chExt cx="21799229" cy="2662357"/>
          </a:xfrm>
        </p:grpSpPr>
        <p:sp>
          <p:nvSpPr>
            <p:cNvPr id="213" name="Google Shape;213;p11"/>
            <p:cNvSpPr txBox="1"/>
            <p:nvPr/>
          </p:nvSpPr>
          <p:spPr>
            <a:xfrm>
              <a:off x="0" y="257175"/>
              <a:ext cx="21799229" cy="1977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999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Try It Out - % Change</a:t>
              </a:r>
              <a:endParaRPr/>
            </a:p>
          </p:txBody>
        </p:sp>
        <p:sp>
          <p:nvSpPr>
            <p:cNvPr id="214" name="Google Shape;214;p11"/>
            <p:cNvSpPr txBox="1"/>
            <p:nvPr/>
          </p:nvSpPr>
          <p:spPr>
            <a:xfrm>
              <a:off x="0" y="2431852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55081" y="7578973"/>
            <a:ext cx="4914934" cy="2528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004" y="6842694"/>
            <a:ext cx="2386081" cy="335477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2"/>
          <p:cNvSpPr txBox="1"/>
          <p:nvPr/>
        </p:nvSpPr>
        <p:spPr>
          <a:xfrm>
            <a:off x="658169" y="2517650"/>
            <a:ext cx="8485831" cy="8363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32A566"/>
                </a:solidFill>
                <a:latin typeface="Arial"/>
                <a:ea typeface="Arial"/>
                <a:cs typeface="Arial"/>
                <a:sym typeface="Arial"/>
              </a:rPr>
              <a:t>Inelastic Goods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INsensitive to changes in price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Price Inlastic Demand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situation where the percentage change in the quantity of a good or service is less than the percentage change in its price.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44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FF5757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FF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2" name="Google Shape;222;p12"/>
          <p:cNvGrpSpPr/>
          <p:nvPr/>
        </p:nvGrpSpPr>
        <p:grpSpPr>
          <a:xfrm>
            <a:off x="1028700" y="627219"/>
            <a:ext cx="16349422" cy="1996768"/>
            <a:chOff x="0" y="257175"/>
            <a:chExt cx="21799229" cy="2662357"/>
          </a:xfrm>
        </p:grpSpPr>
        <p:sp>
          <p:nvSpPr>
            <p:cNvPr id="223" name="Google Shape;223;p12"/>
            <p:cNvSpPr txBox="1"/>
            <p:nvPr/>
          </p:nvSpPr>
          <p:spPr>
            <a:xfrm>
              <a:off x="0" y="257175"/>
              <a:ext cx="21799229" cy="1977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999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Inelastic vs Elastic</a:t>
              </a:r>
              <a:endParaRPr/>
            </a:p>
          </p:txBody>
        </p:sp>
        <p:sp>
          <p:nvSpPr>
            <p:cNvPr id="224" name="Google Shape;224;p12"/>
            <p:cNvSpPr txBox="1"/>
            <p:nvPr/>
          </p:nvSpPr>
          <p:spPr>
            <a:xfrm>
              <a:off x="0" y="2431852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5" name="Google Shape;225;p12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  <p:sp>
        <p:nvSpPr>
          <p:cNvPr id="226" name="Google Shape;226;p12"/>
          <p:cNvSpPr txBox="1"/>
          <p:nvPr/>
        </p:nvSpPr>
        <p:spPr>
          <a:xfrm>
            <a:off x="9144000" y="2517650"/>
            <a:ext cx="8485831" cy="67452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32A566"/>
                </a:solidFill>
                <a:latin typeface="Arial"/>
                <a:ea typeface="Arial"/>
                <a:cs typeface="Arial"/>
                <a:sym typeface="Arial"/>
              </a:rPr>
              <a:t>Elastic Goods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Sensitive to changes in price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Price Elastic Demand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situation where the percentage change in the quantity of a good or service is greater than the percentage change in its price.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FF5757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FF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"/>
          <p:cNvSpPr txBox="1"/>
          <p:nvPr/>
        </p:nvSpPr>
        <p:spPr>
          <a:xfrm>
            <a:off x="658169" y="2517650"/>
            <a:ext cx="16601131" cy="83630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32A566"/>
                </a:solidFill>
                <a:latin typeface="Arial"/>
                <a:ea typeface="Arial"/>
                <a:cs typeface="Arial"/>
                <a:sym typeface="Arial"/>
              </a:rPr>
              <a:t>General Characteristics of INelastic Goods:</a:t>
            </a:r>
            <a:endParaRPr/>
          </a:p>
          <a:p>
            <a:pPr indent="-340042" lvl="1" marL="680085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Clr>
                <a:srgbClr val="100F0D"/>
              </a:buClr>
              <a:buSzPts val="3150"/>
              <a:buFont typeface="Arial"/>
              <a:buChar char="•"/>
            </a:pPr>
            <a:r>
              <a:rPr b="0" i="0" lang="en-US" sz="3150" u="none" cap="none" strike="noStrike">
                <a:solidFill>
                  <a:srgbClr val="100F0D"/>
                </a:solidFill>
                <a:latin typeface="Arial"/>
                <a:ea typeface="Arial"/>
                <a:cs typeface="Arial"/>
                <a:sym typeface="Arial"/>
              </a:rPr>
              <a:t>Few Close Substitutes</a:t>
            </a:r>
            <a:endParaRPr/>
          </a:p>
          <a:p>
            <a:pPr indent="-340042" lvl="1" marL="680085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Clr>
                <a:srgbClr val="100F0D"/>
              </a:buClr>
              <a:buSzPts val="3150"/>
              <a:buFont typeface="Arial"/>
              <a:buChar char="•"/>
            </a:pPr>
            <a:r>
              <a:rPr b="0" i="0" lang="en-US" sz="3150" u="none" cap="none" strike="noStrike">
                <a:solidFill>
                  <a:srgbClr val="100F0D"/>
                </a:solidFill>
                <a:latin typeface="Arial"/>
                <a:ea typeface="Arial"/>
                <a:cs typeface="Arial"/>
                <a:sym typeface="Arial"/>
              </a:rPr>
              <a:t>High Degree of necessity</a:t>
            </a:r>
            <a:endParaRPr/>
          </a:p>
          <a:p>
            <a:pPr indent="-340042" lvl="1" marL="680085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Clr>
                <a:srgbClr val="100F0D"/>
              </a:buClr>
              <a:buSzPts val="3150"/>
              <a:buFont typeface="Arial"/>
              <a:buChar char="•"/>
            </a:pPr>
            <a:r>
              <a:rPr b="0" i="0" lang="en-US" sz="3150" u="none" cap="none" strike="noStrike">
                <a:solidFill>
                  <a:srgbClr val="100F0D"/>
                </a:solidFill>
                <a:latin typeface="Arial"/>
                <a:ea typeface="Arial"/>
                <a:cs typeface="Arial"/>
                <a:sym typeface="Arial"/>
              </a:rPr>
              <a:t>Small portion of income</a:t>
            </a:r>
            <a:endParaRPr/>
          </a:p>
          <a:p>
            <a:pPr indent="-340042" lvl="1" marL="680085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Clr>
                <a:srgbClr val="100F0D"/>
              </a:buClr>
              <a:buSzPts val="3150"/>
              <a:buFont typeface="Arial"/>
              <a:buChar char="•"/>
            </a:pPr>
            <a:r>
              <a:rPr b="0" i="0" lang="en-US" sz="3150" u="none" cap="none" strike="noStrike">
                <a:solidFill>
                  <a:srgbClr val="100F0D"/>
                </a:solidFill>
                <a:latin typeface="Arial"/>
                <a:ea typeface="Arial"/>
                <a:cs typeface="Arial"/>
                <a:sym typeface="Arial"/>
              </a:rPr>
              <a:t>Addictive</a:t>
            </a:r>
            <a:endParaRPr/>
          </a:p>
          <a:p>
            <a:pPr indent="-340042" lvl="1" marL="680085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Clr>
                <a:srgbClr val="100F0D"/>
              </a:buClr>
              <a:buSzPts val="3150"/>
              <a:buFont typeface="Arial"/>
              <a:buChar char="•"/>
            </a:pPr>
            <a:r>
              <a:rPr b="0" i="0" lang="en-US" sz="3150" u="none" cap="none" strike="noStrike">
                <a:solidFill>
                  <a:srgbClr val="100F0D"/>
                </a:solidFill>
                <a:latin typeface="Arial"/>
                <a:ea typeface="Arial"/>
                <a:cs typeface="Arial"/>
                <a:sym typeface="Arial"/>
              </a:rPr>
              <a:t>Required now, rather than later (Time) </a:t>
            </a:r>
            <a:endParaRPr/>
          </a:p>
          <a:p>
            <a:pPr indent="-340042" lvl="1" marL="680085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Clr>
                <a:srgbClr val="100F0D"/>
              </a:buClr>
              <a:buSzPts val="3150"/>
              <a:buFont typeface="Arial"/>
              <a:buChar char="•"/>
            </a:pPr>
            <a:r>
              <a:rPr b="0" i="0" lang="en-US" sz="3150" u="none" cap="none" strike="noStrike">
                <a:solidFill>
                  <a:srgbClr val="100F0D"/>
                </a:solidFill>
                <a:latin typeface="Arial"/>
                <a:ea typeface="Arial"/>
                <a:cs typeface="Arial"/>
                <a:sym typeface="Arial"/>
              </a:rPr>
              <a:t>Elasticity coefficient less than 1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100F0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100F0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100F0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100F0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100F0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44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100F0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FF5757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FF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5702" y="6498751"/>
            <a:ext cx="2386081" cy="3354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56675" y="5738723"/>
            <a:ext cx="4114800" cy="411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4" name="Google Shape;234;p13"/>
          <p:cNvGrpSpPr/>
          <p:nvPr/>
        </p:nvGrpSpPr>
        <p:grpSpPr>
          <a:xfrm>
            <a:off x="1028700" y="627219"/>
            <a:ext cx="16349422" cy="1996768"/>
            <a:chOff x="0" y="257175"/>
            <a:chExt cx="21799229" cy="2662357"/>
          </a:xfrm>
        </p:grpSpPr>
        <p:sp>
          <p:nvSpPr>
            <p:cNvPr id="235" name="Google Shape;235;p13"/>
            <p:cNvSpPr txBox="1"/>
            <p:nvPr/>
          </p:nvSpPr>
          <p:spPr>
            <a:xfrm>
              <a:off x="0" y="257175"/>
              <a:ext cx="21799229" cy="1977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999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Inelastic</a:t>
              </a:r>
              <a:endParaRPr/>
            </a:p>
          </p:txBody>
        </p:sp>
        <p:sp>
          <p:nvSpPr>
            <p:cNvPr id="236" name="Google Shape;236;p13"/>
            <p:cNvSpPr txBox="1"/>
            <p:nvPr/>
          </p:nvSpPr>
          <p:spPr>
            <a:xfrm>
              <a:off x="0" y="2431852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7" name="Google Shape;237;p13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"/>
          <p:cNvSpPr txBox="1"/>
          <p:nvPr/>
        </p:nvSpPr>
        <p:spPr>
          <a:xfrm>
            <a:off x="658169" y="2517650"/>
            <a:ext cx="16601131" cy="8923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32A566"/>
                </a:solidFill>
                <a:latin typeface="Arial"/>
                <a:ea typeface="Arial"/>
                <a:cs typeface="Arial"/>
                <a:sym typeface="Arial"/>
              </a:rPr>
              <a:t>General Characteristics of Elastic Goods:</a:t>
            </a:r>
            <a:endParaRPr/>
          </a:p>
          <a:p>
            <a:pPr indent="-340042" lvl="1" marL="680085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Clr>
                <a:srgbClr val="32A566"/>
              </a:buClr>
              <a:buSzPts val="3150"/>
              <a:buFont typeface="Arial"/>
              <a:buChar char="•"/>
            </a:pPr>
            <a:r>
              <a:rPr b="0" i="0" lang="en-US" sz="3150" u="none" cap="none" strike="noStrike">
                <a:solidFill>
                  <a:srgbClr val="32A5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150" u="none" cap="none" strike="noStrike">
                <a:solidFill>
                  <a:srgbClr val="100F0D"/>
                </a:solidFill>
                <a:latin typeface="Arial"/>
                <a:ea typeface="Arial"/>
                <a:cs typeface="Arial"/>
                <a:sym typeface="Arial"/>
              </a:rPr>
              <a:t>Many Substitutes</a:t>
            </a:r>
            <a:endParaRPr/>
          </a:p>
          <a:p>
            <a:pPr indent="-340042" lvl="1" marL="680085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Clr>
                <a:srgbClr val="100F0D"/>
              </a:buClr>
              <a:buSzPts val="3150"/>
              <a:buFont typeface="Arial"/>
              <a:buChar char="•"/>
            </a:pPr>
            <a:r>
              <a:rPr b="0" i="0" lang="en-US" sz="3150" u="none" cap="none" strike="noStrike">
                <a:solidFill>
                  <a:srgbClr val="100F0D"/>
                </a:solidFill>
                <a:latin typeface="Arial"/>
                <a:ea typeface="Arial"/>
                <a:cs typeface="Arial"/>
                <a:sym typeface="Arial"/>
              </a:rPr>
              <a:t> Luxury Goods</a:t>
            </a:r>
            <a:endParaRPr/>
          </a:p>
          <a:p>
            <a:pPr indent="-340042" lvl="1" marL="680085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Clr>
                <a:srgbClr val="100F0D"/>
              </a:buClr>
              <a:buSzPts val="3150"/>
              <a:buFont typeface="Arial"/>
              <a:buChar char="•"/>
            </a:pPr>
            <a:r>
              <a:rPr b="0" i="0" lang="en-US" sz="3150" u="none" cap="none" strike="noStrike">
                <a:solidFill>
                  <a:srgbClr val="100F0D"/>
                </a:solidFill>
                <a:latin typeface="Arial"/>
                <a:ea typeface="Arial"/>
                <a:cs typeface="Arial"/>
                <a:sym typeface="Arial"/>
              </a:rPr>
              <a:t> Large portion of income</a:t>
            </a:r>
            <a:endParaRPr/>
          </a:p>
          <a:p>
            <a:pPr indent="-340042" lvl="1" marL="680085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Clr>
                <a:srgbClr val="100F0D"/>
              </a:buClr>
              <a:buSzPts val="3150"/>
              <a:buFont typeface="Arial"/>
              <a:buChar char="•"/>
            </a:pPr>
            <a:r>
              <a:rPr b="0" i="0" lang="en-US" sz="3150" u="none" cap="none" strike="noStrike">
                <a:solidFill>
                  <a:srgbClr val="100F0D"/>
                </a:solidFill>
                <a:latin typeface="Arial"/>
                <a:ea typeface="Arial"/>
                <a:cs typeface="Arial"/>
                <a:sym typeface="Arial"/>
              </a:rPr>
              <a:t>Non-Addictive</a:t>
            </a:r>
            <a:endParaRPr/>
          </a:p>
          <a:p>
            <a:pPr indent="-340042" lvl="1" marL="680085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Clr>
                <a:srgbClr val="100F0D"/>
              </a:buClr>
              <a:buSzPts val="3150"/>
              <a:buFont typeface="Arial"/>
              <a:buChar char="•"/>
            </a:pPr>
            <a:r>
              <a:rPr b="0" i="0" lang="en-US" sz="3150" u="none" cap="none" strike="noStrike">
                <a:solidFill>
                  <a:srgbClr val="100F0D"/>
                </a:solidFill>
                <a:latin typeface="Arial"/>
                <a:ea typeface="Arial"/>
                <a:cs typeface="Arial"/>
                <a:sym typeface="Arial"/>
              </a:rPr>
              <a:t> Plenty of time to decide, not urgent</a:t>
            </a:r>
            <a:endParaRPr/>
          </a:p>
          <a:p>
            <a:pPr indent="-340042" lvl="1" marL="680085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Clr>
                <a:srgbClr val="100F0D"/>
              </a:buClr>
              <a:buSzPts val="3150"/>
              <a:buFont typeface="Arial"/>
              <a:buChar char="•"/>
            </a:pPr>
            <a:r>
              <a:rPr b="0" i="0" lang="en-US" sz="3150" u="none" cap="none" strike="noStrike">
                <a:solidFill>
                  <a:srgbClr val="100F0D"/>
                </a:solidFill>
                <a:latin typeface="Arial"/>
                <a:ea typeface="Arial"/>
                <a:cs typeface="Arial"/>
                <a:sym typeface="Arial"/>
              </a:rPr>
              <a:t> Elasticity coefficient greater than 1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100F0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100F0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100F0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100F0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100F0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100F0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44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100F0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FF5757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FF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24172" y="7436783"/>
            <a:ext cx="3475639" cy="202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85839" y="7436783"/>
            <a:ext cx="3703497" cy="26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069574" y="3876252"/>
            <a:ext cx="1466436" cy="28753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14"/>
          <p:cNvGrpSpPr/>
          <p:nvPr/>
        </p:nvGrpSpPr>
        <p:grpSpPr>
          <a:xfrm>
            <a:off x="1028700" y="627219"/>
            <a:ext cx="16349422" cy="1996768"/>
            <a:chOff x="0" y="257175"/>
            <a:chExt cx="21799229" cy="2662357"/>
          </a:xfrm>
        </p:grpSpPr>
        <p:sp>
          <p:nvSpPr>
            <p:cNvPr id="247" name="Google Shape;247;p14"/>
            <p:cNvSpPr txBox="1"/>
            <p:nvPr/>
          </p:nvSpPr>
          <p:spPr>
            <a:xfrm>
              <a:off x="0" y="257175"/>
              <a:ext cx="21799229" cy="1977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999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Elastic</a:t>
              </a:r>
              <a:endParaRPr/>
            </a:p>
          </p:txBody>
        </p:sp>
        <p:sp>
          <p:nvSpPr>
            <p:cNvPr id="248" name="Google Shape;248;p14"/>
            <p:cNvSpPr txBox="1"/>
            <p:nvPr/>
          </p:nvSpPr>
          <p:spPr>
            <a:xfrm>
              <a:off x="0" y="2431852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9" name="Google Shape;249;p14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4066" y="3549223"/>
            <a:ext cx="15759867" cy="3867957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5"/>
          <p:cNvSpPr txBox="1"/>
          <p:nvPr/>
        </p:nvSpPr>
        <p:spPr>
          <a:xfrm>
            <a:off x="658169" y="1893797"/>
            <a:ext cx="16601131" cy="27627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use PED, to determine if demand for a good is elastic or inelastic.</a:t>
            </a:r>
            <a:endParaRPr/>
          </a:p>
          <a:p>
            <a:pPr indent="0" lvl="0" marL="0" marR="0" rtl="0" algn="just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44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FF5757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0" lvl="0" marL="0" marR="0" rtl="0" algn="just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FF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6" name="Google Shape;256;p15"/>
          <p:cNvGrpSpPr/>
          <p:nvPr/>
        </p:nvGrpSpPr>
        <p:grpSpPr>
          <a:xfrm>
            <a:off x="1028700" y="346861"/>
            <a:ext cx="16349422" cy="1996768"/>
            <a:chOff x="0" y="257175"/>
            <a:chExt cx="21799229" cy="2662357"/>
          </a:xfrm>
        </p:grpSpPr>
        <p:sp>
          <p:nvSpPr>
            <p:cNvPr id="257" name="Google Shape;257;p15"/>
            <p:cNvSpPr txBox="1"/>
            <p:nvPr/>
          </p:nvSpPr>
          <p:spPr>
            <a:xfrm>
              <a:off x="0" y="257175"/>
              <a:ext cx="21799229" cy="1977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999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PED</a:t>
              </a:r>
              <a:endParaRPr/>
            </a:p>
          </p:txBody>
        </p:sp>
        <p:sp>
          <p:nvSpPr>
            <p:cNvPr id="258" name="Google Shape;258;p15"/>
            <p:cNvSpPr txBox="1"/>
            <p:nvPr/>
          </p:nvSpPr>
          <p:spPr>
            <a:xfrm>
              <a:off x="0" y="2431852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9" name="Google Shape;259;p15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587702">
            <a:off x="8141485" y="5272994"/>
            <a:ext cx="2005030" cy="411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5" name="Google Shape;265;p16"/>
          <p:cNvGrpSpPr/>
          <p:nvPr/>
        </p:nvGrpSpPr>
        <p:grpSpPr>
          <a:xfrm>
            <a:off x="909878" y="1688952"/>
            <a:ext cx="16349422" cy="3323869"/>
            <a:chOff x="0" y="257175"/>
            <a:chExt cx="21799229" cy="4431825"/>
          </a:xfrm>
        </p:grpSpPr>
        <p:sp>
          <p:nvSpPr>
            <p:cNvPr id="266" name="Google Shape;266;p16"/>
            <p:cNvSpPr txBox="1"/>
            <p:nvPr/>
          </p:nvSpPr>
          <p:spPr>
            <a:xfrm>
              <a:off x="0" y="257175"/>
              <a:ext cx="21799229" cy="37474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999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Drawing Inelastic and Elastic Demand</a:t>
              </a:r>
              <a:endParaRPr/>
            </a:p>
          </p:txBody>
        </p:sp>
        <p:sp>
          <p:nvSpPr>
            <p:cNvPr id="267" name="Google Shape;267;p16"/>
            <p:cNvSpPr txBox="1"/>
            <p:nvPr/>
          </p:nvSpPr>
          <p:spPr>
            <a:xfrm>
              <a:off x="0" y="4201320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8" name="Google Shape;268;p16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6600" y="5963271"/>
            <a:ext cx="4114800" cy="411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4" name="Google Shape;274;p17"/>
          <p:cNvGrpSpPr/>
          <p:nvPr/>
        </p:nvGrpSpPr>
        <p:grpSpPr>
          <a:xfrm>
            <a:off x="604946" y="387065"/>
            <a:ext cx="17078107" cy="5186949"/>
            <a:chOff x="0" y="152400"/>
            <a:chExt cx="22770810" cy="6915932"/>
          </a:xfrm>
        </p:grpSpPr>
        <p:sp>
          <p:nvSpPr>
            <p:cNvPr id="275" name="Google Shape;275;p17"/>
            <p:cNvSpPr txBox="1"/>
            <p:nvPr/>
          </p:nvSpPr>
          <p:spPr>
            <a:xfrm>
              <a:off x="0" y="152400"/>
              <a:ext cx="22770810" cy="62277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399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What do you think a demand curve looks like for a product with:</a:t>
              </a:r>
              <a:endParaRPr/>
            </a:p>
            <a:p>
              <a:pPr indent="0" lvl="0" marL="0" marR="0" rtl="0" algn="ctr">
                <a:lnSpc>
                  <a:spcPct val="9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399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  <a:p>
              <a:pPr indent="0" lvl="0" marL="0" marR="0" rtl="0" algn="ctr">
                <a:lnSpc>
                  <a:spcPct val="9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399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elastic demand? inelastic demand?</a:t>
              </a:r>
              <a:endParaRPr/>
            </a:p>
            <a:p>
              <a:pPr indent="0" lvl="0" marL="0" marR="0" rtl="0" algn="ctr">
                <a:lnSpc>
                  <a:spcPct val="9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399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  <a:p>
              <a:pPr indent="0" lvl="0" marL="0" marR="0" rtl="0" algn="ctr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Brainstorm with your partner with your knowledge of supply and demand</a:t>
              </a:r>
              <a:endParaRPr/>
            </a:p>
            <a:p>
              <a:pPr indent="0" lvl="0" marL="0" marR="0" rtl="0" algn="ctr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  <p:sp>
          <p:nvSpPr>
            <p:cNvPr id="276" name="Google Shape;276;p17"/>
            <p:cNvSpPr txBox="1"/>
            <p:nvPr/>
          </p:nvSpPr>
          <p:spPr>
            <a:xfrm>
              <a:off x="0" y="6576882"/>
              <a:ext cx="22770810" cy="491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7" name="Google Shape;277;p17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  <p:grpSp>
        <p:nvGrpSpPr>
          <p:cNvPr id="278" name="Google Shape;278;p17"/>
          <p:cNvGrpSpPr/>
          <p:nvPr/>
        </p:nvGrpSpPr>
        <p:grpSpPr>
          <a:xfrm>
            <a:off x="3031126" y="4881449"/>
            <a:ext cx="12225749" cy="1081822"/>
            <a:chOff x="0" y="95250"/>
            <a:chExt cx="16300998" cy="1442430"/>
          </a:xfrm>
        </p:grpSpPr>
        <p:sp>
          <p:nvSpPr>
            <p:cNvPr id="279" name="Google Shape;279;p17"/>
            <p:cNvSpPr txBox="1"/>
            <p:nvPr/>
          </p:nvSpPr>
          <p:spPr>
            <a:xfrm>
              <a:off x="0" y="95250"/>
              <a:ext cx="16300998" cy="7580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2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7"/>
            <p:cNvSpPr txBox="1"/>
            <p:nvPr/>
          </p:nvSpPr>
          <p:spPr>
            <a:xfrm>
              <a:off x="0" y="1050000"/>
              <a:ext cx="16300998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96900" y="4430526"/>
            <a:ext cx="6391801" cy="585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297" y="4430526"/>
            <a:ext cx="6458542" cy="585647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8"/>
          <p:cNvSpPr txBox="1"/>
          <p:nvPr/>
        </p:nvSpPr>
        <p:spPr>
          <a:xfrm>
            <a:off x="658169" y="2085669"/>
            <a:ext cx="8375976" cy="76939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09" u="none" cap="none" strike="noStrike">
                <a:solidFill>
                  <a:srgbClr val="32A566"/>
                </a:solidFill>
                <a:latin typeface="Arial"/>
                <a:ea typeface="Arial"/>
                <a:cs typeface="Arial"/>
                <a:sym typeface="Arial"/>
              </a:rPr>
              <a:t>Inelastic Goods</a:t>
            </a:r>
            <a:endParaRPr/>
          </a:p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0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INsensitive to changes in price. </a:t>
            </a:r>
            <a:endParaRPr/>
          </a:p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0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0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Looks like an "I" - vertical</a:t>
            </a:r>
            <a:endParaRPr/>
          </a:p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0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0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0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0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0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0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0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44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0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09" u="none" cap="none" strike="noStrike">
                <a:solidFill>
                  <a:srgbClr val="FF5757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09" u="none" cap="none" strike="noStrike">
              <a:solidFill>
                <a:srgbClr val="FF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8"/>
          <p:cNvSpPr txBox="1"/>
          <p:nvPr/>
        </p:nvSpPr>
        <p:spPr>
          <a:xfrm>
            <a:off x="9144000" y="2076144"/>
            <a:ext cx="8485831" cy="61852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32A566"/>
                </a:solidFill>
                <a:latin typeface="Arial"/>
                <a:ea typeface="Arial"/>
                <a:cs typeface="Arial"/>
                <a:sym typeface="Arial"/>
              </a:rPr>
              <a:t>Elastic Goods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Sensitive to changes in price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Looks flatter! 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FF5757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FF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9" name="Google Shape;289;p18"/>
          <p:cNvGrpSpPr/>
          <p:nvPr/>
        </p:nvGrpSpPr>
        <p:grpSpPr>
          <a:xfrm>
            <a:off x="1028700" y="627219"/>
            <a:ext cx="16349422" cy="1996768"/>
            <a:chOff x="0" y="257175"/>
            <a:chExt cx="21799229" cy="2662357"/>
          </a:xfrm>
        </p:grpSpPr>
        <p:sp>
          <p:nvSpPr>
            <p:cNvPr id="290" name="Google Shape;290;p18"/>
            <p:cNvSpPr txBox="1"/>
            <p:nvPr/>
          </p:nvSpPr>
          <p:spPr>
            <a:xfrm>
              <a:off x="0" y="257175"/>
              <a:ext cx="21799229" cy="1977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999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Inelastic vs Elastic</a:t>
              </a:r>
              <a:endParaRPr/>
            </a:p>
          </p:txBody>
        </p:sp>
        <p:sp>
          <p:nvSpPr>
            <p:cNvPr id="291" name="Google Shape;291;p18"/>
            <p:cNvSpPr txBox="1"/>
            <p:nvPr/>
          </p:nvSpPr>
          <p:spPr>
            <a:xfrm>
              <a:off x="0" y="2431852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2" name="Google Shape;292;p18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9"/>
          <p:cNvSpPr txBox="1"/>
          <p:nvPr/>
        </p:nvSpPr>
        <p:spPr>
          <a:xfrm>
            <a:off x="679637" y="2280423"/>
            <a:ext cx="17047548" cy="22027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Relatively Elastic</a:t>
            </a:r>
            <a:endParaRPr/>
          </a:p>
          <a:p>
            <a:pPr indent="0" lvl="0" marL="0" marR="0" rtl="0" algn="l">
              <a:lnSpc>
                <a:spcPct val="1244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FF5757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FF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8" name="Google Shape;298;p19"/>
          <p:cNvGrpSpPr/>
          <p:nvPr/>
        </p:nvGrpSpPr>
        <p:grpSpPr>
          <a:xfrm>
            <a:off x="1028700" y="627219"/>
            <a:ext cx="16349422" cy="1996768"/>
            <a:chOff x="0" y="257175"/>
            <a:chExt cx="21799229" cy="2662357"/>
          </a:xfrm>
        </p:grpSpPr>
        <p:sp>
          <p:nvSpPr>
            <p:cNvPr id="299" name="Google Shape;299;p19"/>
            <p:cNvSpPr txBox="1"/>
            <p:nvPr/>
          </p:nvSpPr>
          <p:spPr>
            <a:xfrm>
              <a:off x="0" y="257175"/>
              <a:ext cx="21799229" cy="1977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999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PED &gt; 1</a:t>
              </a:r>
              <a:endParaRPr/>
            </a:p>
          </p:txBody>
        </p:sp>
        <p:sp>
          <p:nvSpPr>
            <p:cNvPr id="300" name="Google Shape;300;p19"/>
            <p:cNvSpPr txBox="1"/>
            <p:nvPr/>
          </p:nvSpPr>
          <p:spPr>
            <a:xfrm>
              <a:off x="0" y="2431852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1" name="Google Shape;301;p19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  <p:pic>
        <p:nvPicPr>
          <p:cNvPr id="302" name="Google Shape;30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9013" y="3155478"/>
            <a:ext cx="7685679" cy="7041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5213" y="5386641"/>
            <a:ext cx="4114800" cy="411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" name="Google Shape;94;p2"/>
          <p:cNvGrpSpPr/>
          <p:nvPr/>
        </p:nvGrpSpPr>
        <p:grpSpPr>
          <a:xfrm>
            <a:off x="723560" y="553630"/>
            <a:ext cx="17078107" cy="4465629"/>
            <a:chOff x="0" y="152400"/>
            <a:chExt cx="22770810" cy="5954171"/>
          </a:xfrm>
        </p:grpSpPr>
        <p:sp>
          <p:nvSpPr>
            <p:cNvPr id="95" name="Google Shape;95;p2"/>
            <p:cNvSpPr txBox="1"/>
            <p:nvPr/>
          </p:nvSpPr>
          <p:spPr>
            <a:xfrm>
              <a:off x="0" y="152400"/>
              <a:ext cx="22770810" cy="52660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399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Discuss the law of demand with your partner. </a:t>
              </a:r>
              <a:endParaRPr/>
            </a:p>
            <a:p>
              <a:pPr indent="0" lvl="0" marL="0" marR="0" rtl="0" algn="ctr">
                <a:lnSpc>
                  <a:spcPct val="9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399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  <a:p>
              <a:pPr indent="0" lvl="0" marL="0" marR="0" rtl="0" algn="ctr">
                <a:lnSpc>
                  <a:spcPct val="9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399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What does it mean and is it true for all goods and services?</a:t>
              </a:r>
              <a:endParaRPr/>
            </a:p>
          </p:txBody>
        </p:sp>
        <p:sp>
          <p:nvSpPr>
            <p:cNvPr id="96" name="Google Shape;96;p2"/>
            <p:cNvSpPr txBox="1"/>
            <p:nvPr/>
          </p:nvSpPr>
          <p:spPr>
            <a:xfrm>
              <a:off x="0" y="5615121"/>
              <a:ext cx="22770810" cy="491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2"/>
          <p:cNvGrpSpPr/>
          <p:nvPr/>
        </p:nvGrpSpPr>
        <p:grpSpPr>
          <a:xfrm>
            <a:off x="3031126" y="4881449"/>
            <a:ext cx="12225749" cy="1081822"/>
            <a:chOff x="0" y="95250"/>
            <a:chExt cx="16300998" cy="1442430"/>
          </a:xfrm>
        </p:grpSpPr>
        <p:sp>
          <p:nvSpPr>
            <p:cNvPr id="98" name="Google Shape;98;p2"/>
            <p:cNvSpPr txBox="1"/>
            <p:nvPr/>
          </p:nvSpPr>
          <p:spPr>
            <a:xfrm>
              <a:off x="0" y="95250"/>
              <a:ext cx="16300998" cy="7580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2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 txBox="1"/>
            <p:nvPr/>
          </p:nvSpPr>
          <p:spPr>
            <a:xfrm>
              <a:off x="0" y="1050000"/>
              <a:ext cx="16300998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0"/>
          <p:cNvSpPr txBox="1"/>
          <p:nvPr/>
        </p:nvSpPr>
        <p:spPr>
          <a:xfrm>
            <a:off x="679637" y="2280423"/>
            <a:ext cx="17047548" cy="22027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Relatively Inelastic</a:t>
            </a:r>
            <a:endParaRPr/>
          </a:p>
          <a:p>
            <a:pPr indent="0" lvl="0" marL="0" marR="0" rtl="0" algn="l">
              <a:lnSpc>
                <a:spcPct val="1244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FF5757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FF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0"/>
          <p:cNvSpPr txBox="1"/>
          <p:nvPr/>
        </p:nvSpPr>
        <p:spPr>
          <a:xfrm>
            <a:off x="1028700" y="691513"/>
            <a:ext cx="16349422" cy="1419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99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PED  = 0-1</a:t>
            </a:r>
            <a:endParaRPr/>
          </a:p>
        </p:txBody>
      </p:sp>
      <p:sp>
        <p:nvSpPr>
          <p:cNvPr id="309" name="Google Shape;309;p20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  <p:pic>
        <p:nvPicPr>
          <p:cNvPr id="310" name="Google Shape;31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8087" y="3434169"/>
            <a:ext cx="6900021" cy="6256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3586" y="3001202"/>
            <a:ext cx="7690145" cy="6961468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1"/>
          <p:cNvSpPr txBox="1"/>
          <p:nvPr/>
        </p:nvSpPr>
        <p:spPr>
          <a:xfrm>
            <a:off x="679637" y="2280423"/>
            <a:ext cx="17047548" cy="17048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Unit or Unitary Elastic</a:t>
            </a:r>
            <a:endParaRPr/>
          </a:p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FF5757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FF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1"/>
          <p:cNvSpPr txBox="1"/>
          <p:nvPr/>
        </p:nvSpPr>
        <p:spPr>
          <a:xfrm>
            <a:off x="1028700" y="691513"/>
            <a:ext cx="16349422" cy="1419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99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PED  = 1</a:t>
            </a:r>
            <a:endParaRPr/>
          </a:p>
        </p:txBody>
      </p:sp>
      <p:sp>
        <p:nvSpPr>
          <p:cNvPr id="318" name="Google Shape;318;p21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7171" y="4789817"/>
            <a:ext cx="2088261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65432" y="2563693"/>
            <a:ext cx="8750189" cy="7723307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2"/>
          <p:cNvSpPr txBox="1"/>
          <p:nvPr/>
        </p:nvSpPr>
        <p:spPr>
          <a:xfrm>
            <a:off x="679637" y="2280423"/>
            <a:ext cx="17047548" cy="1144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Perfectly Inelastic</a:t>
            </a:r>
            <a:r>
              <a:rPr b="0" i="0" lang="en-US" sz="3150" u="none" cap="none" strike="noStrike">
                <a:solidFill>
                  <a:srgbClr val="FF5757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FF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2"/>
          <p:cNvSpPr txBox="1"/>
          <p:nvPr/>
        </p:nvSpPr>
        <p:spPr>
          <a:xfrm>
            <a:off x="1028700" y="691513"/>
            <a:ext cx="16349422" cy="1419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99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PED  = 0</a:t>
            </a:r>
            <a:endParaRPr/>
          </a:p>
        </p:txBody>
      </p:sp>
      <p:sp>
        <p:nvSpPr>
          <p:cNvPr id="327" name="Google Shape;327;p22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11315" y="285127"/>
            <a:ext cx="2678824" cy="1487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26997" y="2064072"/>
            <a:ext cx="9430730" cy="8043858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3"/>
          <p:cNvSpPr txBox="1"/>
          <p:nvPr/>
        </p:nvSpPr>
        <p:spPr>
          <a:xfrm>
            <a:off x="679637" y="2280423"/>
            <a:ext cx="17047548" cy="1144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Perfectly Elastic</a:t>
            </a:r>
            <a:r>
              <a:rPr b="0" i="0" lang="en-US" sz="3150" u="none" cap="none" strike="noStrike">
                <a:solidFill>
                  <a:srgbClr val="FF5757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FF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3"/>
          <p:cNvSpPr txBox="1"/>
          <p:nvPr/>
        </p:nvSpPr>
        <p:spPr>
          <a:xfrm>
            <a:off x="3638191" y="691513"/>
            <a:ext cx="6019290" cy="1419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99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PED  = </a:t>
            </a:r>
            <a:endParaRPr/>
          </a:p>
        </p:txBody>
      </p:sp>
      <p:sp>
        <p:nvSpPr>
          <p:cNvPr id="336" name="Google Shape;336;p23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6571" y="2865228"/>
            <a:ext cx="8409077" cy="739885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4"/>
          <p:cNvSpPr txBox="1"/>
          <p:nvPr/>
        </p:nvSpPr>
        <p:spPr>
          <a:xfrm>
            <a:off x="679637" y="2280423"/>
            <a:ext cx="17047548" cy="584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PED changes from point to point  along a demand curve</a:t>
            </a:r>
            <a:endParaRPr/>
          </a:p>
        </p:txBody>
      </p:sp>
      <p:sp>
        <p:nvSpPr>
          <p:cNvPr id="343" name="Google Shape;343;p24"/>
          <p:cNvSpPr txBox="1"/>
          <p:nvPr/>
        </p:nvSpPr>
        <p:spPr>
          <a:xfrm>
            <a:off x="7757304" y="447700"/>
            <a:ext cx="6019290" cy="1419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99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PED  </a:t>
            </a:r>
            <a:endParaRPr/>
          </a:p>
        </p:txBody>
      </p:sp>
      <p:sp>
        <p:nvSpPr>
          <p:cNvPr id="344" name="Google Shape;344;p24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Chandler Bell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5"/>
          <p:cNvSpPr txBox="1"/>
          <p:nvPr/>
        </p:nvSpPr>
        <p:spPr>
          <a:xfrm>
            <a:off x="679637" y="3792562"/>
            <a:ext cx="4232181" cy="51381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Lettuce- </a:t>
            </a:r>
            <a:endParaRPr/>
          </a:p>
          <a:p>
            <a:pPr indent="0" lvl="0" marL="0" marR="0" rtl="0" algn="r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Gasoline- </a:t>
            </a:r>
            <a:endParaRPr/>
          </a:p>
          <a:p>
            <a:pPr indent="0" lvl="0" marL="0" marR="0" rtl="0" algn="r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Apartment- </a:t>
            </a:r>
            <a:endParaRPr/>
          </a:p>
          <a:p>
            <a:pPr indent="0" lvl="0" marL="0" marR="0" rtl="0" algn="r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Medical Care-  </a:t>
            </a:r>
            <a:endParaRPr/>
          </a:p>
          <a:p>
            <a:pPr indent="0" lvl="0" marL="0" marR="0" rtl="0" algn="r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Electricity- </a:t>
            </a:r>
            <a:endParaRPr/>
          </a:p>
          <a:p>
            <a:pPr indent="0" lvl="0" marL="0" marR="0" rtl="0" algn="r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Diamond-</a:t>
            </a:r>
            <a:endParaRPr/>
          </a:p>
          <a:p>
            <a:pPr indent="0" lvl="0" marL="0" marR="0" rtl="0" algn="r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112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5"/>
          <p:cNvSpPr txBox="1"/>
          <p:nvPr/>
        </p:nvSpPr>
        <p:spPr>
          <a:xfrm>
            <a:off x="4538468" y="862452"/>
            <a:ext cx="9211063" cy="2746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99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PED Examples</a:t>
            </a:r>
            <a:endParaRPr/>
          </a:p>
        </p:txBody>
      </p:sp>
      <p:sp>
        <p:nvSpPr>
          <p:cNvPr id="351" name="Google Shape;351;p25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Chandler Bell</a:t>
            </a:r>
            <a:endParaRPr/>
          </a:p>
        </p:txBody>
      </p:sp>
      <p:sp>
        <p:nvSpPr>
          <p:cNvPr id="352" name="Google Shape;352;p25"/>
          <p:cNvSpPr txBox="1"/>
          <p:nvPr/>
        </p:nvSpPr>
        <p:spPr>
          <a:xfrm>
            <a:off x="4911819" y="3792562"/>
            <a:ext cx="4232181" cy="51381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Elastic -1.27</a:t>
            </a:r>
            <a:endParaRPr/>
          </a:p>
          <a:p>
            <a:pPr indent="0" lvl="0" marL="0" marR="0" rtl="0" algn="just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INelastic -.20</a:t>
            </a:r>
            <a:endParaRPr/>
          </a:p>
          <a:p>
            <a:pPr indent="0" lvl="0" marL="0" marR="0" rtl="0" algn="just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Elastic -1.60</a:t>
            </a:r>
            <a:endParaRPr/>
          </a:p>
          <a:p>
            <a:pPr indent="0" lvl="0" marL="0" marR="0" rtl="0" algn="just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INelastic -.31</a:t>
            </a:r>
            <a:endParaRPr/>
          </a:p>
          <a:p>
            <a:pPr indent="0" lvl="0" marL="0" marR="0" rtl="0" algn="just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INelastic -.13</a:t>
            </a:r>
            <a:endParaRPr/>
          </a:p>
          <a:p>
            <a:pPr indent="0" lvl="0" marL="0" marR="0" rtl="0" algn="just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Elastic -2.6 </a:t>
            </a:r>
            <a:endParaRPr/>
          </a:p>
          <a:p>
            <a:pPr indent="0" lvl="0" marL="0" marR="0" rtl="0" algn="just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112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6421" y="5993130"/>
            <a:ext cx="5775158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6"/>
          <p:cNvSpPr txBox="1"/>
          <p:nvPr/>
        </p:nvSpPr>
        <p:spPr>
          <a:xfrm>
            <a:off x="679637" y="2699703"/>
            <a:ext cx="16731576" cy="28588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The price of phones increase by 10% and QD decreases by 50%.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The price of band-aids increases from $2 to $3 and QD decreases by 10%.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The price of gasoline increases from $2 to $4 and QD decreases by 1%. 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The price of hamburgers increases from $1 to $1.25 and QD decreases by 25%.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26"/>
          <p:cNvSpPr txBox="1"/>
          <p:nvPr/>
        </p:nvSpPr>
        <p:spPr>
          <a:xfrm>
            <a:off x="4538468" y="620228"/>
            <a:ext cx="9211063" cy="1419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99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PED </a:t>
            </a:r>
            <a:endParaRPr/>
          </a:p>
        </p:txBody>
      </p:sp>
      <p:sp>
        <p:nvSpPr>
          <p:cNvPr id="360" name="Google Shape;360;p26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Chandler Bell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61953" y="6082665"/>
            <a:ext cx="5775158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7"/>
          <p:cNvSpPr txBox="1"/>
          <p:nvPr/>
        </p:nvSpPr>
        <p:spPr>
          <a:xfrm>
            <a:off x="679637" y="2699703"/>
            <a:ext cx="14821106" cy="28588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The price of hats increase by 10% and QD decreases by 50%.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The price of water increases from $2 to $3 and QD decreases by 10%.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The price of gasoline increases from $2 to $4 and QD decreases by 1%. 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The price of gum increases from $1 to $1.25 and QD decreases by 25%.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7"/>
          <p:cNvSpPr txBox="1"/>
          <p:nvPr/>
        </p:nvSpPr>
        <p:spPr>
          <a:xfrm>
            <a:off x="4538468" y="620228"/>
            <a:ext cx="9211063" cy="1419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99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PED </a:t>
            </a:r>
            <a:endParaRPr/>
          </a:p>
        </p:txBody>
      </p:sp>
      <p:sp>
        <p:nvSpPr>
          <p:cNvPr id="368" name="Google Shape;368;p27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Chandler Bell</a:t>
            </a:r>
            <a:endParaRPr/>
          </a:p>
        </p:txBody>
      </p:sp>
      <p:sp>
        <p:nvSpPr>
          <p:cNvPr id="369" name="Google Shape;369;p27"/>
          <p:cNvSpPr txBox="1"/>
          <p:nvPr/>
        </p:nvSpPr>
        <p:spPr>
          <a:xfrm>
            <a:off x="679637" y="6189807"/>
            <a:ext cx="14821106" cy="582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27"/>
          <p:cNvSpPr txBox="1"/>
          <p:nvPr/>
        </p:nvSpPr>
        <p:spPr>
          <a:xfrm>
            <a:off x="679637" y="6433652"/>
            <a:ext cx="14821106" cy="28588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5439" lvl="1" marL="69088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ED1C24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ED1C24"/>
                </a:solidFill>
                <a:latin typeface="Arial"/>
                <a:ea typeface="Arial"/>
                <a:cs typeface="Arial"/>
                <a:sym typeface="Arial"/>
              </a:rPr>
              <a:t>Elastic = 5</a:t>
            </a:r>
            <a:endParaRPr/>
          </a:p>
          <a:p>
            <a:pPr indent="-345439" lvl="1" marL="69088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ED1C24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ED1C24"/>
                </a:solidFill>
                <a:latin typeface="Arial"/>
                <a:ea typeface="Arial"/>
                <a:cs typeface="Arial"/>
                <a:sym typeface="Arial"/>
              </a:rPr>
              <a:t>Inelastic = 0.2</a:t>
            </a:r>
            <a:endParaRPr/>
          </a:p>
          <a:p>
            <a:pPr indent="-345439" lvl="1" marL="69088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ED1C24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ED1C24"/>
                </a:solidFill>
                <a:latin typeface="Arial"/>
                <a:ea typeface="Arial"/>
                <a:cs typeface="Arial"/>
                <a:sym typeface="Arial"/>
              </a:rPr>
              <a:t>Inelastic = 0.01</a:t>
            </a:r>
            <a:endParaRPr/>
          </a:p>
          <a:p>
            <a:pPr indent="-345439" lvl="1" marL="69088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ED1C24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ED1C24"/>
                </a:solidFill>
                <a:latin typeface="Arial"/>
                <a:ea typeface="Arial"/>
                <a:cs typeface="Arial"/>
                <a:sym typeface="Arial"/>
              </a:rPr>
              <a:t>Unit-elastic = 1 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ED1C2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8"/>
          <p:cNvSpPr txBox="1"/>
          <p:nvPr/>
        </p:nvSpPr>
        <p:spPr>
          <a:xfrm>
            <a:off x="625722" y="2041309"/>
            <a:ext cx="17155378" cy="83630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44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32A566"/>
                </a:solidFill>
                <a:latin typeface="Arial"/>
                <a:ea typeface="Arial"/>
                <a:cs typeface="Arial"/>
                <a:sym typeface="Arial"/>
              </a:rPr>
              <a:t>How does elasticity affect Total Revenue?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32A5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If the demand for medicine is inelastic, what happens to TR for medicine stations if price increases?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44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FF5757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FF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8"/>
          <p:cNvSpPr txBox="1"/>
          <p:nvPr/>
        </p:nvSpPr>
        <p:spPr>
          <a:xfrm>
            <a:off x="1028700" y="551342"/>
            <a:ext cx="16349422" cy="15947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Another way to measure?</a:t>
            </a:r>
            <a:endParaRPr/>
          </a:p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C2212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Total Revenue Test</a:t>
            </a:r>
            <a:endParaRPr/>
          </a:p>
        </p:txBody>
      </p:sp>
      <p:sp>
        <p:nvSpPr>
          <p:cNvPr id="377" name="Google Shape;377;p28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Chandler Bell</a:t>
            </a:r>
            <a:endParaRPr/>
          </a:p>
        </p:txBody>
      </p:sp>
      <p:sp>
        <p:nvSpPr>
          <p:cNvPr id="378" name="Google Shape;378;p28"/>
          <p:cNvSpPr txBox="1"/>
          <p:nvPr/>
        </p:nvSpPr>
        <p:spPr>
          <a:xfrm>
            <a:off x="1872141" y="5048250"/>
            <a:ext cx="3813410" cy="4376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961A0"/>
                </a:solidFill>
                <a:latin typeface="Arial"/>
                <a:ea typeface="Arial"/>
                <a:cs typeface="Arial"/>
                <a:sym typeface="Arial"/>
              </a:rPr>
              <a:t>Inelastic 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D1C27"/>
                </a:solidFill>
                <a:latin typeface="Arial"/>
                <a:ea typeface="Arial"/>
                <a:cs typeface="Arial"/>
                <a:sym typeface="Arial"/>
              </a:rPr>
              <a:t>Price - increase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D1C27"/>
                </a:solidFill>
                <a:latin typeface="Arial"/>
                <a:ea typeface="Arial"/>
                <a:cs typeface="Arial"/>
                <a:sym typeface="Arial"/>
              </a:rPr>
              <a:t>TR - increase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D1C2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D1C27"/>
                </a:solidFill>
                <a:latin typeface="Arial"/>
                <a:ea typeface="Arial"/>
                <a:cs typeface="Arial"/>
                <a:sym typeface="Arial"/>
              </a:rPr>
              <a:t>Price - decrease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D1C27"/>
                </a:solidFill>
                <a:latin typeface="Arial"/>
                <a:ea typeface="Arial"/>
                <a:cs typeface="Arial"/>
                <a:sym typeface="Arial"/>
              </a:rPr>
              <a:t>TR - decrease</a:t>
            </a:r>
            <a:endParaRPr/>
          </a:p>
          <a:p>
            <a:pPr indent="0" lvl="0" marL="0" marR="0" rtl="0" algn="l">
              <a:lnSpc>
                <a:spcPct val="1158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D1C2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8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D1C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28"/>
          <p:cNvSpPr txBox="1"/>
          <p:nvPr/>
        </p:nvSpPr>
        <p:spPr>
          <a:xfrm>
            <a:off x="7237295" y="5048250"/>
            <a:ext cx="3813410" cy="4376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961A0"/>
                </a:solidFill>
                <a:latin typeface="Arial"/>
                <a:ea typeface="Arial"/>
                <a:cs typeface="Arial"/>
                <a:sym typeface="Arial"/>
              </a:rPr>
              <a:t>Elastic 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D1C27"/>
                </a:solidFill>
                <a:latin typeface="Arial"/>
                <a:ea typeface="Arial"/>
                <a:cs typeface="Arial"/>
                <a:sym typeface="Arial"/>
              </a:rPr>
              <a:t>Price - increase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D1C27"/>
                </a:solidFill>
                <a:latin typeface="Arial"/>
                <a:ea typeface="Arial"/>
                <a:cs typeface="Arial"/>
                <a:sym typeface="Arial"/>
              </a:rPr>
              <a:t>TR - decrease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D1C2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D1C27"/>
                </a:solidFill>
                <a:latin typeface="Arial"/>
                <a:ea typeface="Arial"/>
                <a:cs typeface="Arial"/>
                <a:sym typeface="Arial"/>
              </a:rPr>
              <a:t>Price - decrease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D1C27"/>
                </a:solidFill>
                <a:latin typeface="Arial"/>
                <a:ea typeface="Arial"/>
                <a:cs typeface="Arial"/>
                <a:sym typeface="Arial"/>
              </a:rPr>
              <a:t>TR - increase</a:t>
            </a:r>
            <a:endParaRPr/>
          </a:p>
          <a:p>
            <a:pPr indent="0" lvl="0" marL="0" marR="0" rtl="0" algn="l">
              <a:lnSpc>
                <a:spcPct val="1158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D1C2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8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D1C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28"/>
          <p:cNvSpPr txBox="1"/>
          <p:nvPr/>
        </p:nvSpPr>
        <p:spPr>
          <a:xfrm>
            <a:off x="12840871" y="5048250"/>
            <a:ext cx="3813410" cy="4945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961A0"/>
                </a:solidFill>
                <a:latin typeface="Arial"/>
                <a:ea typeface="Arial"/>
                <a:cs typeface="Arial"/>
                <a:sym typeface="Arial"/>
              </a:rPr>
              <a:t>Unit Elastic 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D1C27"/>
                </a:solidFill>
                <a:latin typeface="Arial"/>
                <a:ea typeface="Arial"/>
                <a:cs typeface="Arial"/>
                <a:sym typeface="Arial"/>
              </a:rPr>
              <a:t>Price - increase/decrease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D1C2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D1C27"/>
                </a:solidFill>
                <a:latin typeface="Arial"/>
                <a:ea typeface="Arial"/>
                <a:cs typeface="Arial"/>
                <a:sym typeface="Arial"/>
              </a:rPr>
              <a:t>TR - no change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D1C2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D1C2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8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D1C2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8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D1C2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9"/>
          <p:cNvSpPr txBox="1"/>
          <p:nvPr/>
        </p:nvSpPr>
        <p:spPr>
          <a:xfrm>
            <a:off x="625722" y="2041309"/>
            <a:ext cx="17155500" cy="92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44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32A566"/>
                </a:solidFill>
                <a:latin typeface="Arial"/>
                <a:ea typeface="Arial"/>
                <a:cs typeface="Arial"/>
                <a:sym typeface="Arial"/>
              </a:rPr>
              <a:t>What happens to TR when the price of this good increases from 1.00 to 1.20?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32A566"/>
                </a:solidFill>
                <a:latin typeface="Arial"/>
                <a:ea typeface="Arial"/>
                <a:cs typeface="Arial"/>
                <a:sym typeface="Arial"/>
              </a:rPr>
              <a:t>Is the demand for this good inelastic or elastic?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 X 2</a:t>
            </a:r>
            <a:r>
              <a:rPr lang="en-US" sz="3150"/>
              <a:t>20 = 220</a:t>
            </a:r>
            <a:endParaRPr sz="3150"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/>
              <a:t>1.20 X 120 = 144</a:t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44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FF5757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FF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6" name="Google Shape;38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9673" y="3953810"/>
            <a:ext cx="7137331" cy="6243655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29"/>
          <p:cNvSpPr txBox="1"/>
          <p:nvPr/>
        </p:nvSpPr>
        <p:spPr>
          <a:xfrm>
            <a:off x="1028700" y="937327"/>
            <a:ext cx="16349422" cy="8227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C2212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Total Revenue Test</a:t>
            </a:r>
            <a:endParaRPr/>
          </a:p>
        </p:txBody>
      </p:sp>
      <p:sp>
        <p:nvSpPr>
          <p:cNvPr id="388" name="Google Shape;388;p29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Chandler Bell</a:t>
            </a:r>
            <a:endParaRPr/>
          </a:p>
        </p:txBody>
      </p:sp>
      <p:sp>
        <p:nvSpPr>
          <p:cNvPr id="389" name="Google Shape;389;p29"/>
          <p:cNvSpPr txBox="1"/>
          <p:nvPr/>
        </p:nvSpPr>
        <p:spPr>
          <a:xfrm>
            <a:off x="1726400" y="5536400"/>
            <a:ext cx="8572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929" y="5143500"/>
            <a:ext cx="3122105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06506" y="7398193"/>
            <a:ext cx="2799272" cy="2799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6142" y="4633199"/>
            <a:ext cx="4066520" cy="2668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244505" y="7063702"/>
            <a:ext cx="2806269" cy="2917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271671" y="3645818"/>
            <a:ext cx="1186913" cy="299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944312" y="7063702"/>
            <a:ext cx="3920282" cy="411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p3"/>
          <p:cNvGrpSpPr/>
          <p:nvPr/>
        </p:nvGrpSpPr>
        <p:grpSpPr>
          <a:xfrm>
            <a:off x="723560" y="939691"/>
            <a:ext cx="17078107" cy="3693507"/>
            <a:chOff x="0" y="152400"/>
            <a:chExt cx="22770810" cy="4924677"/>
          </a:xfrm>
        </p:grpSpPr>
        <p:sp>
          <p:nvSpPr>
            <p:cNvPr id="111" name="Google Shape;111;p3"/>
            <p:cNvSpPr txBox="1"/>
            <p:nvPr/>
          </p:nvSpPr>
          <p:spPr>
            <a:xfrm>
              <a:off x="0" y="152400"/>
              <a:ext cx="22770810" cy="42365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399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If the price goes up significantly for these products, what will happen to their quantity demanded?</a:t>
              </a:r>
              <a:endParaRPr/>
            </a:p>
            <a:p>
              <a:pPr indent="0" lvl="0" marL="0" marR="0" rtl="0" algn="ctr">
                <a:lnSpc>
                  <a:spcPct val="9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399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  <p:sp>
          <p:nvSpPr>
            <p:cNvPr id="112" name="Google Shape;112;p3"/>
            <p:cNvSpPr txBox="1"/>
            <p:nvPr/>
          </p:nvSpPr>
          <p:spPr>
            <a:xfrm>
              <a:off x="0" y="4585627"/>
              <a:ext cx="22770810" cy="491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0"/>
          <p:cNvSpPr txBox="1"/>
          <p:nvPr/>
        </p:nvSpPr>
        <p:spPr>
          <a:xfrm>
            <a:off x="625722" y="2041309"/>
            <a:ext cx="17155378" cy="78029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44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32A566"/>
                </a:solidFill>
                <a:latin typeface="Arial"/>
                <a:ea typeface="Arial"/>
                <a:cs typeface="Arial"/>
                <a:sym typeface="Arial"/>
              </a:rPr>
              <a:t>The DEMAND FOR THIS GOOD is elastic. (Be sure to use correct wording)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32A566"/>
                </a:solidFill>
                <a:latin typeface="Arial"/>
                <a:ea typeface="Arial"/>
                <a:cs typeface="Arial"/>
                <a:sym typeface="Arial"/>
              </a:rPr>
              <a:t>- Don't say "This good is elastic"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44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FF5757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FF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30"/>
          <p:cNvSpPr txBox="1"/>
          <p:nvPr/>
        </p:nvSpPr>
        <p:spPr>
          <a:xfrm>
            <a:off x="1028700" y="937327"/>
            <a:ext cx="16349422" cy="8227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C2212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Total Revenue Test</a:t>
            </a:r>
            <a:endParaRPr/>
          </a:p>
        </p:txBody>
      </p:sp>
      <p:sp>
        <p:nvSpPr>
          <p:cNvPr id="396" name="Google Shape;396;p30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Chandler Bell</a:t>
            </a:r>
            <a:endParaRPr/>
          </a:p>
        </p:txBody>
      </p:sp>
      <p:pic>
        <p:nvPicPr>
          <p:cNvPr id="397" name="Google Shape;39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823" y="3864275"/>
            <a:ext cx="7137331" cy="6243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1"/>
          <p:cNvSpPr txBox="1"/>
          <p:nvPr/>
        </p:nvSpPr>
        <p:spPr>
          <a:xfrm>
            <a:off x="625722" y="2041309"/>
            <a:ext cx="17155378" cy="7701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44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32A566"/>
                </a:solidFill>
                <a:latin typeface="Arial"/>
                <a:ea typeface="Arial"/>
                <a:cs typeface="Arial"/>
                <a:sym typeface="Arial"/>
              </a:rPr>
              <a:t>What happens to TR when the price of this good increases from 11 to 13?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32A566"/>
                </a:solidFill>
                <a:latin typeface="Arial"/>
                <a:ea typeface="Arial"/>
                <a:cs typeface="Arial"/>
                <a:sym typeface="Arial"/>
              </a:rPr>
              <a:t>Is the demand for this good inelastic or elastic?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44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FF5757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FF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3" name="Google Shape;40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7403" y="4015571"/>
            <a:ext cx="6898806" cy="6181894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31"/>
          <p:cNvSpPr txBox="1"/>
          <p:nvPr/>
        </p:nvSpPr>
        <p:spPr>
          <a:xfrm>
            <a:off x="1028700" y="937327"/>
            <a:ext cx="16349422" cy="8227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C2212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Total Revenue Test</a:t>
            </a:r>
            <a:endParaRPr/>
          </a:p>
        </p:txBody>
      </p:sp>
      <p:sp>
        <p:nvSpPr>
          <p:cNvPr id="405" name="Google Shape;405;p31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Chandler Bell</a:t>
            </a:r>
            <a:endParaRPr/>
          </a:p>
        </p:txBody>
      </p:sp>
      <p:sp>
        <p:nvSpPr>
          <p:cNvPr id="406" name="Google Shape;406;p31"/>
          <p:cNvSpPr txBox="1"/>
          <p:nvPr/>
        </p:nvSpPr>
        <p:spPr>
          <a:xfrm>
            <a:off x="285750" y="4226700"/>
            <a:ext cx="85725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 X 220 =2420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 X 210 =2730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2"/>
          <p:cNvSpPr txBox="1"/>
          <p:nvPr/>
        </p:nvSpPr>
        <p:spPr>
          <a:xfrm>
            <a:off x="625722" y="2041309"/>
            <a:ext cx="17155378" cy="78029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44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32A566"/>
                </a:solidFill>
                <a:latin typeface="Arial"/>
                <a:ea typeface="Arial"/>
                <a:cs typeface="Arial"/>
                <a:sym typeface="Arial"/>
              </a:rPr>
              <a:t>The DEMAND FOR THIS GOOD is inelastic. (Be sure to use correct wording)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32A566"/>
                </a:solidFill>
                <a:latin typeface="Arial"/>
                <a:ea typeface="Arial"/>
                <a:cs typeface="Arial"/>
                <a:sym typeface="Arial"/>
              </a:rPr>
              <a:t>- Don't say "This good is inelastic"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44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FF5757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FF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32"/>
          <p:cNvSpPr txBox="1"/>
          <p:nvPr/>
        </p:nvSpPr>
        <p:spPr>
          <a:xfrm>
            <a:off x="1028700" y="937327"/>
            <a:ext cx="16349422" cy="8227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C2212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Total Revenue Test</a:t>
            </a:r>
            <a:endParaRPr/>
          </a:p>
        </p:txBody>
      </p:sp>
      <p:sp>
        <p:nvSpPr>
          <p:cNvPr id="413" name="Google Shape;413;p32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Chandler Bell</a:t>
            </a:r>
            <a:endParaRPr/>
          </a:p>
        </p:txBody>
      </p:sp>
      <p:pic>
        <p:nvPicPr>
          <p:cNvPr id="414" name="Google Shape;41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7403" y="3752684"/>
            <a:ext cx="7192179" cy="6444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8273" y="2727680"/>
            <a:ext cx="14873609" cy="693891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33"/>
          <p:cNvSpPr txBox="1"/>
          <p:nvPr/>
        </p:nvSpPr>
        <p:spPr>
          <a:xfrm>
            <a:off x="1028700" y="937327"/>
            <a:ext cx="16349422" cy="8227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C2212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Total Revenue and PED</a:t>
            </a:r>
            <a:endParaRPr/>
          </a:p>
        </p:txBody>
      </p:sp>
      <p:sp>
        <p:nvSpPr>
          <p:cNvPr id="421" name="Google Shape;421;p33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Chandler Bell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3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0519" y="3086100"/>
            <a:ext cx="5846963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7562" y="5143500"/>
            <a:ext cx="41148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35"/>
          <p:cNvSpPr txBox="1"/>
          <p:nvPr/>
        </p:nvSpPr>
        <p:spPr>
          <a:xfrm>
            <a:off x="1309058" y="915761"/>
            <a:ext cx="16349422" cy="8227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C2212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PED and Government Decisions</a:t>
            </a:r>
            <a:endParaRPr/>
          </a:p>
        </p:txBody>
      </p:sp>
      <p:sp>
        <p:nvSpPr>
          <p:cNvPr id="433" name="Google Shape;433;p35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Chandler Bell</a:t>
            </a:r>
            <a:endParaRPr/>
          </a:p>
        </p:txBody>
      </p:sp>
      <p:sp>
        <p:nvSpPr>
          <p:cNvPr id="434" name="Google Shape;434;p35"/>
          <p:cNvSpPr txBox="1"/>
          <p:nvPr/>
        </p:nvSpPr>
        <p:spPr>
          <a:xfrm>
            <a:off x="1309058" y="3263088"/>
            <a:ext cx="16349422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32A56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Taxes, Subsidies, and Surpluses</a:t>
            </a:r>
            <a:endParaRPr/>
          </a:p>
        </p:txBody>
      </p:sp>
      <p:sp>
        <p:nvSpPr>
          <p:cNvPr id="435" name="Google Shape;435;p35"/>
          <p:cNvSpPr txBox="1"/>
          <p:nvPr/>
        </p:nvSpPr>
        <p:spPr>
          <a:xfrm>
            <a:off x="1746250" y="5754700"/>
            <a:ext cx="1143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WISE CHOICES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7562" y="5143500"/>
            <a:ext cx="41148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36"/>
          <p:cNvSpPr txBox="1"/>
          <p:nvPr/>
        </p:nvSpPr>
        <p:spPr>
          <a:xfrm>
            <a:off x="909878" y="2387327"/>
            <a:ext cx="16349422" cy="2365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C2212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Before we can understand tax burdens, we must understand what a consumer and producer surplus is</a:t>
            </a:r>
            <a:endParaRPr/>
          </a:p>
        </p:txBody>
      </p:sp>
      <p:sp>
        <p:nvSpPr>
          <p:cNvPr id="442" name="Google Shape;442;p36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Chandler Bell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5953" y="4303417"/>
            <a:ext cx="6453932" cy="5894048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37"/>
          <p:cNvSpPr txBox="1"/>
          <p:nvPr/>
        </p:nvSpPr>
        <p:spPr>
          <a:xfrm>
            <a:off x="658169" y="1027457"/>
            <a:ext cx="16601131" cy="5120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44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C22124"/>
                </a:solidFill>
                <a:latin typeface="Arial"/>
                <a:ea typeface="Arial"/>
                <a:cs typeface="Arial"/>
                <a:sym typeface="Arial"/>
              </a:rPr>
              <a:t>Have you ever bought something for less than you were willing to pay?</a:t>
            </a:r>
            <a:endParaRPr/>
          </a:p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C2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example, if you purchased a coffee at 1 Euro instead of the 2 Euro you were willing to spend.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name for this is economics is </a:t>
            </a:r>
            <a:r>
              <a:rPr b="0" i="0" lang="en-US" sz="2450" u="none" cap="none" strike="noStrike">
                <a:solidFill>
                  <a:srgbClr val="0961A0"/>
                </a:solidFill>
                <a:latin typeface="Arial"/>
                <a:ea typeface="Arial"/>
                <a:cs typeface="Arial"/>
                <a:sym typeface="Arial"/>
              </a:rPr>
              <a:t>CONSUMER SURPLUS - the difference between the highest price consumers are willing and able to pay for a good and the actual price they pay.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50" u="none" cap="none" strike="noStrike">
              <a:solidFill>
                <a:srgbClr val="0961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50" u="none" cap="none" strike="noStrike">
              <a:solidFill>
                <a:srgbClr val="0961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50" u="none" cap="none" strike="noStrike">
              <a:solidFill>
                <a:srgbClr val="0961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50" u="none" cap="none" strike="noStrike">
              <a:solidFill>
                <a:srgbClr val="0961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9" name="Google Shape;449;p37"/>
          <p:cNvGrpSpPr/>
          <p:nvPr/>
        </p:nvGrpSpPr>
        <p:grpSpPr>
          <a:xfrm>
            <a:off x="1028700" y="456482"/>
            <a:ext cx="16349422" cy="1480087"/>
            <a:chOff x="0" y="171450"/>
            <a:chExt cx="21799229" cy="1973449"/>
          </a:xfrm>
        </p:grpSpPr>
        <p:sp>
          <p:nvSpPr>
            <p:cNvPr id="450" name="Google Shape;450;p37"/>
            <p:cNvSpPr txBox="1"/>
            <p:nvPr/>
          </p:nvSpPr>
          <p:spPr>
            <a:xfrm>
              <a:off x="0" y="171450"/>
              <a:ext cx="21799229" cy="1289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2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Consumer and Producer Surplus</a:t>
              </a:r>
              <a:endParaRPr/>
            </a:p>
          </p:txBody>
        </p:sp>
        <p:sp>
          <p:nvSpPr>
            <p:cNvPr id="451" name="Google Shape;451;p37"/>
            <p:cNvSpPr txBox="1"/>
            <p:nvPr/>
          </p:nvSpPr>
          <p:spPr>
            <a:xfrm>
              <a:off x="0" y="1657219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2" name="Google Shape;452;p37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Chandler Bell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60910" y="3466000"/>
            <a:ext cx="6595649" cy="6423776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38"/>
          <p:cNvSpPr txBox="1"/>
          <p:nvPr/>
        </p:nvSpPr>
        <p:spPr>
          <a:xfrm>
            <a:off x="658169" y="1060535"/>
            <a:ext cx="16601131" cy="3710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44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C22124"/>
                </a:solidFill>
                <a:latin typeface="Arial"/>
                <a:ea typeface="Arial"/>
                <a:cs typeface="Arial"/>
                <a:sym typeface="Arial"/>
              </a:rPr>
              <a:t>This can also be true for producers.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50" u="none" cap="none" strike="noStrike">
                <a:solidFill>
                  <a:srgbClr val="0961A0"/>
                </a:solidFill>
                <a:latin typeface="Arial"/>
                <a:ea typeface="Arial"/>
                <a:cs typeface="Arial"/>
                <a:sym typeface="Arial"/>
              </a:rPr>
              <a:t> Producer SURPLUS -  the difference between the lowest price producers are willing and able to offer the good and the actual price that they receive for it.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50" u="none" cap="none" strike="noStrike">
              <a:solidFill>
                <a:srgbClr val="0961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50" u="none" cap="none" strike="noStrike">
              <a:solidFill>
                <a:srgbClr val="0961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50" u="none" cap="none" strike="noStrike">
              <a:solidFill>
                <a:srgbClr val="0961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50" u="none" cap="none" strike="noStrike">
              <a:solidFill>
                <a:srgbClr val="0961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9" name="Google Shape;459;p38"/>
          <p:cNvGrpSpPr/>
          <p:nvPr/>
        </p:nvGrpSpPr>
        <p:grpSpPr>
          <a:xfrm>
            <a:off x="1028700" y="489560"/>
            <a:ext cx="16349422" cy="1480087"/>
            <a:chOff x="0" y="171450"/>
            <a:chExt cx="21799229" cy="1973449"/>
          </a:xfrm>
        </p:grpSpPr>
        <p:sp>
          <p:nvSpPr>
            <p:cNvPr id="460" name="Google Shape;460;p38"/>
            <p:cNvSpPr txBox="1"/>
            <p:nvPr/>
          </p:nvSpPr>
          <p:spPr>
            <a:xfrm>
              <a:off x="0" y="171450"/>
              <a:ext cx="21799229" cy="1289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2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Consumer and Producer Surplus</a:t>
              </a:r>
              <a:endParaRPr/>
            </a:p>
          </p:txBody>
        </p:sp>
        <p:sp>
          <p:nvSpPr>
            <p:cNvPr id="461" name="Google Shape;461;p38"/>
            <p:cNvSpPr txBox="1"/>
            <p:nvPr/>
          </p:nvSpPr>
          <p:spPr>
            <a:xfrm>
              <a:off x="0" y="1657219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2" name="Google Shape;462;p38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Chandler Bell</a:t>
            </a:r>
            <a:endParaRPr/>
          </a:p>
        </p:txBody>
      </p:sp>
      <p:pic>
        <p:nvPicPr>
          <p:cNvPr id="463" name="Google Shape;463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1723" y="3268003"/>
            <a:ext cx="7614837" cy="7018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82966" y="3088933"/>
            <a:ext cx="7614837" cy="7018997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39"/>
          <p:cNvSpPr txBox="1"/>
          <p:nvPr/>
        </p:nvSpPr>
        <p:spPr>
          <a:xfrm>
            <a:off x="658169" y="1424388"/>
            <a:ext cx="16601131" cy="34055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44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961A0"/>
                </a:solidFill>
                <a:latin typeface="Arial"/>
                <a:ea typeface="Arial"/>
                <a:cs typeface="Arial"/>
                <a:sym typeface="Arial"/>
              </a:rPr>
              <a:t>The sum of the consumer surplus and producer surplus. It is the total benefit gained by society when the market is at equilibrium..</a:t>
            </a:r>
            <a:endParaRPr/>
          </a:p>
          <a:p>
            <a:pPr indent="0" lvl="0" marL="0" marR="0" rtl="0" algn="ctr">
              <a:lnSpc>
                <a:spcPct val="10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961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961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961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961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0" name="Google Shape;470;p39"/>
          <p:cNvGrpSpPr/>
          <p:nvPr/>
        </p:nvGrpSpPr>
        <p:grpSpPr>
          <a:xfrm>
            <a:off x="1028700" y="853413"/>
            <a:ext cx="16349422" cy="1480087"/>
            <a:chOff x="0" y="171450"/>
            <a:chExt cx="21799229" cy="1973449"/>
          </a:xfrm>
        </p:grpSpPr>
        <p:sp>
          <p:nvSpPr>
            <p:cNvPr id="471" name="Google Shape;471;p39"/>
            <p:cNvSpPr txBox="1"/>
            <p:nvPr/>
          </p:nvSpPr>
          <p:spPr>
            <a:xfrm>
              <a:off x="0" y="171450"/>
              <a:ext cx="21799229" cy="1289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2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Social/Community surplus</a:t>
              </a:r>
              <a:endParaRPr/>
            </a:p>
          </p:txBody>
        </p:sp>
        <p:sp>
          <p:nvSpPr>
            <p:cNvPr id="472" name="Google Shape;472;p39"/>
            <p:cNvSpPr txBox="1"/>
            <p:nvPr/>
          </p:nvSpPr>
          <p:spPr>
            <a:xfrm>
              <a:off x="0" y="1657219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3" name="Google Shape;473;p39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Chandler Bell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/>
        </p:nvSpPr>
        <p:spPr>
          <a:xfrm>
            <a:off x="1028700" y="2517650"/>
            <a:ext cx="16230600" cy="6122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Goods and services are not all created equal. Some goods are very sensitive in price change while others seem to be unaffected.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D12C23"/>
                </a:solidFill>
                <a:latin typeface="Arial"/>
                <a:ea typeface="Arial"/>
                <a:cs typeface="Arial"/>
                <a:sym typeface="Arial"/>
              </a:rPr>
              <a:t>Elasticity</a:t>
            </a: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The responsiveness of one variable to a change in another variable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44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FF5757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FF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9235" y="5479930"/>
            <a:ext cx="2808351" cy="411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" name="Google Shape;119;p4"/>
          <p:cNvGrpSpPr/>
          <p:nvPr/>
        </p:nvGrpSpPr>
        <p:grpSpPr>
          <a:xfrm>
            <a:off x="1028700" y="628782"/>
            <a:ext cx="16349422" cy="1993643"/>
            <a:chOff x="0" y="257175"/>
            <a:chExt cx="21799229" cy="2658190"/>
          </a:xfrm>
        </p:grpSpPr>
        <p:sp>
          <p:nvSpPr>
            <p:cNvPr id="120" name="Google Shape;120;p4"/>
            <p:cNvSpPr txBox="1"/>
            <p:nvPr/>
          </p:nvSpPr>
          <p:spPr>
            <a:xfrm>
              <a:off x="0" y="257175"/>
              <a:ext cx="21799229" cy="1973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999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Definitions</a:t>
              </a:r>
              <a:endParaRPr/>
            </a:p>
          </p:txBody>
        </p:sp>
        <p:sp>
          <p:nvSpPr>
            <p:cNvPr id="121" name="Google Shape;121;p4"/>
            <p:cNvSpPr txBox="1"/>
            <p:nvPr/>
          </p:nvSpPr>
          <p:spPr>
            <a:xfrm>
              <a:off x="0" y="2427685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9465" y="3641644"/>
            <a:ext cx="14298539" cy="6645356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40"/>
          <p:cNvSpPr txBox="1"/>
          <p:nvPr/>
        </p:nvSpPr>
        <p:spPr>
          <a:xfrm>
            <a:off x="658169" y="1424388"/>
            <a:ext cx="16601131" cy="24244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44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Whose surplus do taxes take more of? Does it depend on the good?</a:t>
            </a:r>
            <a:endParaRPr/>
          </a:p>
          <a:p>
            <a:pPr indent="0" lvl="0" marL="0" marR="0" rtl="0" algn="ctr">
              <a:lnSpc>
                <a:spcPct val="10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0" name="Google Shape;480;p40"/>
          <p:cNvGrpSpPr/>
          <p:nvPr/>
        </p:nvGrpSpPr>
        <p:grpSpPr>
          <a:xfrm>
            <a:off x="1028700" y="853413"/>
            <a:ext cx="16349422" cy="1480087"/>
            <a:chOff x="0" y="171450"/>
            <a:chExt cx="21799229" cy="1973449"/>
          </a:xfrm>
        </p:grpSpPr>
        <p:sp>
          <p:nvSpPr>
            <p:cNvPr id="481" name="Google Shape;481;p40"/>
            <p:cNvSpPr txBox="1"/>
            <p:nvPr/>
          </p:nvSpPr>
          <p:spPr>
            <a:xfrm>
              <a:off x="0" y="171450"/>
              <a:ext cx="21799229" cy="1289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2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Taxes</a:t>
              </a:r>
              <a:endParaRPr/>
            </a:p>
          </p:txBody>
        </p:sp>
        <p:sp>
          <p:nvSpPr>
            <p:cNvPr id="482" name="Google Shape;482;p40"/>
            <p:cNvSpPr txBox="1"/>
            <p:nvPr/>
          </p:nvSpPr>
          <p:spPr>
            <a:xfrm>
              <a:off x="0" y="1657219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3" name="Google Shape;483;p40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Chandler Bell</a:t>
            </a:r>
            <a:endParaRPr/>
          </a:p>
        </p:txBody>
      </p:sp>
      <p:sp>
        <p:nvSpPr>
          <p:cNvPr id="484" name="Google Shape;484;p40"/>
          <p:cNvSpPr txBox="1"/>
          <p:nvPr/>
        </p:nvSpPr>
        <p:spPr>
          <a:xfrm>
            <a:off x="1028700" y="2869965"/>
            <a:ext cx="8359976" cy="1852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44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Inelastic Demand (PED)</a:t>
            </a:r>
            <a:endParaRPr/>
          </a:p>
          <a:p>
            <a:pPr indent="0" lvl="0" marL="0" marR="0" rtl="0" algn="ctr">
              <a:lnSpc>
                <a:spcPct val="1459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59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40"/>
          <p:cNvSpPr txBox="1"/>
          <p:nvPr/>
        </p:nvSpPr>
        <p:spPr>
          <a:xfrm>
            <a:off x="9203411" y="2869965"/>
            <a:ext cx="8359976" cy="1852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44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Elastic Demand (PED)</a:t>
            </a:r>
            <a:endParaRPr/>
          </a:p>
          <a:p>
            <a:pPr indent="0" lvl="0" marL="0" marR="0" rtl="0" algn="ctr">
              <a:lnSpc>
                <a:spcPct val="1459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59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8141" y="5630892"/>
            <a:ext cx="6570539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41"/>
          <p:cNvSpPr txBox="1"/>
          <p:nvPr/>
        </p:nvSpPr>
        <p:spPr>
          <a:xfrm>
            <a:off x="658169" y="2228725"/>
            <a:ext cx="16601131" cy="29292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44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ED1C24"/>
                </a:solidFill>
                <a:latin typeface="Arial"/>
                <a:ea typeface="Arial"/>
                <a:cs typeface="Arial"/>
                <a:sym typeface="Arial"/>
              </a:rPr>
              <a:t>Do you think governments tax goods with inelastic demand or elastic demand more? Why?</a:t>
            </a:r>
            <a:endParaRPr/>
          </a:p>
          <a:p>
            <a:pPr indent="0" lvl="0" marL="0" marR="0" rtl="0" algn="ctr">
              <a:lnSpc>
                <a:spcPct val="8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200" u="none" cap="none" strike="noStrike">
              <a:solidFill>
                <a:srgbClr val="ED1C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200" u="none" cap="none" strike="noStrike">
              <a:solidFill>
                <a:srgbClr val="ED1C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2" name="Google Shape;492;p41"/>
          <p:cNvGrpSpPr/>
          <p:nvPr/>
        </p:nvGrpSpPr>
        <p:grpSpPr>
          <a:xfrm>
            <a:off x="1028700" y="853413"/>
            <a:ext cx="16349422" cy="1480087"/>
            <a:chOff x="0" y="171450"/>
            <a:chExt cx="21799229" cy="1973449"/>
          </a:xfrm>
        </p:grpSpPr>
        <p:sp>
          <p:nvSpPr>
            <p:cNvPr id="493" name="Google Shape;493;p41"/>
            <p:cNvSpPr txBox="1"/>
            <p:nvPr/>
          </p:nvSpPr>
          <p:spPr>
            <a:xfrm>
              <a:off x="0" y="171450"/>
              <a:ext cx="21799229" cy="1289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2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Taxes</a:t>
              </a:r>
              <a:endParaRPr/>
            </a:p>
          </p:txBody>
        </p:sp>
        <p:sp>
          <p:nvSpPr>
            <p:cNvPr id="494" name="Google Shape;494;p41"/>
            <p:cNvSpPr txBox="1"/>
            <p:nvPr/>
          </p:nvSpPr>
          <p:spPr>
            <a:xfrm>
              <a:off x="0" y="1657219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5" name="Google Shape;495;p41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Chandler Bell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8141" y="5630892"/>
            <a:ext cx="6570539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42"/>
          <p:cNvSpPr txBox="1"/>
          <p:nvPr/>
        </p:nvSpPr>
        <p:spPr>
          <a:xfrm>
            <a:off x="658169" y="2228725"/>
            <a:ext cx="16601131" cy="2500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44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ED1C24"/>
                </a:solidFill>
                <a:latin typeface="Arial"/>
                <a:ea typeface="Arial"/>
                <a:cs typeface="Arial"/>
                <a:sym typeface="Arial"/>
              </a:rPr>
              <a:t>Taxes on goods with INELASTIC demand, earn more revenue due to a change in price, changing Qd very little. </a:t>
            </a:r>
            <a:endParaRPr/>
          </a:p>
          <a:p>
            <a:pPr indent="0" lvl="0" marL="0" marR="0" rtl="0" algn="ctr">
              <a:lnSpc>
                <a:spcPct val="8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200" u="none" cap="none" strike="noStrike">
              <a:solidFill>
                <a:srgbClr val="ED1C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2" name="Google Shape;502;p42"/>
          <p:cNvGrpSpPr/>
          <p:nvPr/>
        </p:nvGrpSpPr>
        <p:grpSpPr>
          <a:xfrm>
            <a:off x="1028700" y="853413"/>
            <a:ext cx="16349422" cy="1480087"/>
            <a:chOff x="0" y="171450"/>
            <a:chExt cx="21799229" cy="1973449"/>
          </a:xfrm>
        </p:grpSpPr>
        <p:sp>
          <p:nvSpPr>
            <p:cNvPr id="503" name="Google Shape;503;p42"/>
            <p:cNvSpPr txBox="1"/>
            <p:nvPr/>
          </p:nvSpPr>
          <p:spPr>
            <a:xfrm>
              <a:off x="0" y="171450"/>
              <a:ext cx="21799229" cy="1289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2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Taxes</a:t>
              </a:r>
              <a:endParaRPr/>
            </a:p>
          </p:txBody>
        </p:sp>
        <p:sp>
          <p:nvSpPr>
            <p:cNvPr id="504" name="Google Shape;504;p42"/>
            <p:cNvSpPr txBox="1"/>
            <p:nvPr/>
          </p:nvSpPr>
          <p:spPr>
            <a:xfrm>
              <a:off x="0" y="1657219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5" name="Google Shape;505;p42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Chandler Bell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38972" y="3840911"/>
            <a:ext cx="4128877" cy="58669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1" name="Google Shape;511;p43"/>
          <p:cNvGrpSpPr/>
          <p:nvPr/>
        </p:nvGrpSpPr>
        <p:grpSpPr>
          <a:xfrm>
            <a:off x="1028700" y="853413"/>
            <a:ext cx="16349422" cy="1480087"/>
            <a:chOff x="0" y="171450"/>
            <a:chExt cx="21799229" cy="1973449"/>
          </a:xfrm>
        </p:grpSpPr>
        <p:sp>
          <p:nvSpPr>
            <p:cNvPr id="512" name="Google Shape;512;p43"/>
            <p:cNvSpPr txBox="1"/>
            <p:nvPr/>
          </p:nvSpPr>
          <p:spPr>
            <a:xfrm>
              <a:off x="0" y="171450"/>
              <a:ext cx="21799229" cy="1289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2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Income Elasticity of Demand(YED)</a:t>
              </a:r>
              <a:endParaRPr/>
            </a:p>
          </p:txBody>
        </p:sp>
        <p:sp>
          <p:nvSpPr>
            <p:cNvPr id="513" name="Google Shape;513;p43"/>
            <p:cNvSpPr txBox="1"/>
            <p:nvPr/>
          </p:nvSpPr>
          <p:spPr>
            <a:xfrm>
              <a:off x="0" y="1657219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4" name="Google Shape;514;p43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Chandler Bell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4"/>
          <p:cNvSpPr txBox="1"/>
          <p:nvPr/>
        </p:nvSpPr>
        <p:spPr>
          <a:xfrm>
            <a:off x="1028700" y="2517650"/>
            <a:ext cx="16230600" cy="7701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change in people's incomes causes an increase or decrease (a shift) in demand for a good. The extent to which the demand curve is shifted, and in which direction it will shift, is explained by the </a:t>
            </a:r>
            <a:r>
              <a:rPr b="0" i="0" lang="en-US" sz="3150" u="none" cap="none" strike="noStrike">
                <a:solidFill>
                  <a:srgbClr val="32A566"/>
                </a:solidFill>
                <a:latin typeface="Arial"/>
                <a:ea typeface="Arial"/>
                <a:cs typeface="Arial"/>
                <a:sym typeface="Arial"/>
              </a:rPr>
              <a:t>income elasticity of demand (YED) .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32A5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32A566"/>
                </a:solidFill>
                <a:latin typeface="Arial"/>
                <a:ea typeface="Arial"/>
                <a:cs typeface="Arial"/>
                <a:sym typeface="Arial"/>
              </a:rPr>
              <a:t>Income elasticity of demand (YED) - a measure of how much the quantity demanded of a good will change in response to a change in consumers' incomes.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32A5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32A5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32A5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32A5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32A5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44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32A5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FF5757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FF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0" name="Google Shape;52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02107" y="6645010"/>
            <a:ext cx="2083785" cy="30531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1" name="Google Shape;521;p44"/>
          <p:cNvGrpSpPr/>
          <p:nvPr/>
        </p:nvGrpSpPr>
        <p:grpSpPr>
          <a:xfrm>
            <a:off x="1028700" y="628782"/>
            <a:ext cx="16349422" cy="1993643"/>
            <a:chOff x="0" y="257175"/>
            <a:chExt cx="21799229" cy="2658190"/>
          </a:xfrm>
        </p:grpSpPr>
        <p:sp>
          <p:nvSpPr>
            <p:cNvPr id="522" name="Google Shape;522;p44"/>
            <p:cNvSpPr txBox="1"/>
            <p:nvPr/>
          </p:nvSpPr>
          <p:spPr>
            <a:xfrm>
              <a:off x="0" y="257175"/>
              <a:ext cx="21799229" cy="1973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999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Definitions</a:t>
              </a:r>
              <a:endParaRPr/>
            </a:p>
          </p:txBody>
        </p:sp>
        <p:sp>
          <p:nvSpPr>
            <p:cNvPr id="523" name="Google Shape;523;p44"/>
            <p:cNvSpPr txBox="1"/>
            <p:nvPr/>
          </p:nvSpPr>
          <p:spPr>
            <a:xfrm>
              <a:off x="0" y="2427685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4" name="Google Shape;524;p44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Chandler Bell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5"/>
          <p:cNvSpPr txBox="1"/>
          <p:nvPr/>
        </p:nvSpPr>
        <p:spPr>
          <a:xfrm>
            <a:off x="1028700" y="2517650"/>
            <a:ext cx="16230600" cy="6597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Income rises by 5%, we will likely see an increase in Qd for many goods. HOWEVER, we will also see a drop in some at the same time.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32A566"/>
                </a:solidFill>
                <a:latin typeface="Arial"/>
                <a:ea typeface="Arial"/>
                <a:cs typeface="Arial"/>
                <a:sym typeface="Arial"/>
              </a:rPr>
              <a:t>YED</a:t>
            </a: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tells us information regarding whether the good is a NORMAL or INFERIOR good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44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FF5757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FF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0" name="Google Shape;53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02107" y="6645010"/>
            <a:ext cx="2083785" cy="30531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1" name="Google Shape;531;p45"/>
          <p:cNvGrpSpPr/>
          <p:nvPr/>
        </p:nvGrpSpPr>
        <p:grpSpPr>
          <a:xfrm>
            <a:off x="1028700" y="628782"/>
            <a:ext cx="16349422" cy="1993643"/>
            <a:chOff x="0" y="257175"/>
            <a:chExt cx="21799229" cy="2658190"/>
          </a:xfrm>
        </p:grpSpPr>
        <p:sp>
          <p:nvSpPr>
            <p:cNvPr id="532" name="Google Shape;532;p45"/>
            <p:cNvSpPr txBox="1"/>
            <p:nvPr/>
          </p:nvSpPr>
          <p:spPr>
            <a:xfrm>
              <a:off x="0" y="257175"/>
              <a:ext cx="21799229" cy="1973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999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Definitions</a:t>
              </a:r>
              <a:endParaRPr/>
            </a:p>
          </p:txBody>
        </p:sp>
        <p:sp>
          <p:nvSpPr>
            <p:cNvPr id="533" name="Google Shape;533;p45"/>
            <p:cNvSpPr txBox="1"/>
            <p:nvPr/>
          </p:nvSpPr>
          <p:spPr>
            <a:xfrm>
              <a:off x="0" y="2427685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4" name="Google Shape;534;p45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Chandler Bell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6"/>
          <p:cNvSpPr txBox="1"/>
          <p:nvPr/>
        </p:nvSpPr>
        <p:spPr>
          <a:xfrm>
            <a:off x="1093398" y="2560782"/>
            <a:ext cx="16230600" cy="38828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extent to which the quantity demanded changes depends on how 'elastic' its demand is with respect to its price.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44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FF5757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FF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0" name="Google Shape;540;p46"/>
          <p:cNvGrpSpPr/>
          <p:nvPr/>
        </p:nvGrpSpPr>
        <p:grpSpPr>
          <a:xfrm>
            <a:off x="1093398" y="5007039"/>
            <a:ext cx="6105554" cy="1996470"/>
            <a:chOff x="0" y="257175"/>
            <a:chExt cx="8140738" cy="2661960"/>
          </a:xfrm>
        </p:grpSpPr>
        <p:sp>
          <p:nvSpPr>
            <p:cNvPr id="541" name="Google Shape;541;p46"/>
            <p:cNvSpPr txBox="1"/>
            <p:nvPr/>
          </p:nvSpPr>
          <p:spPr>
            <a:xfrm>
              <a:off x="0" y="257175"/>
              <a:ext cx="8140738" cy="1973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999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YED = </a:t>
              </a:r>
              <a:endParaRPr/>
            </a:p>
          </p:txBody>
        </p:sp>
        <p:sp>
          <p:nvSpPr>
            <p:cNvPr id="542" name="Google Shape;542;p46"/>
            <p:cNvSpPr txBox="1"/>
            <p:nvPr/>
          </p:nvSpPr>
          <p:spPr>
            <a:xfrm>
              <a:off x="0" y="2427685"/>
              <a:ext cx="8140738" cy="491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46"/>
          <p:cNvGrpSpPr/>
          <p:nvPr/>
        </p:nvGrpSpPr>
        <p:grpSpPr>
          <a:xfrm>
            <a:off x="7042030" y="4366548"/>
            <a:ext cx="11022610" cy="1000414"/>
            <a:chOff x="0" y="85725"/>
            <a:chExt cx="14696814" cy="1333885"/>
          </a:xfrm>
        </p:grpSpPr>
        <p:sp>
          <p:nvSpPr>
            <p:cNvPr id="544" name="Google Shape;544;p46"/>
            <p:cNvSpPr txBox="1"/>
            <p:nvPr/>
          </p:nvSpPr>
          <p:spPr>
            <a:xfrm>
              <a:off x="0" y="85725"/>
              <a:ext cx="14696814" cy="645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% change in quantity demanded of good x</a:t>
              </a:r>
              <a:endParaRPr/>
            </a:p>
          </p:txBody>
        </p:sp>
        <p:sp>
          <p:nvSpPr>
            <p:cNvPr id="545" name="Google Shape;545;p46"/>
            <p:cNvSpPr txBox="1"/>
            <p:nvPr/>
          </p:nvSpPr>
          <p:spPr>
            <a:xfrm>
              <a:off x="0" y="928160"/>
              <a:ext cx="14696814" cy="491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46" name="Google Shape;546;p46"/>
          <p:cNvCxnSpPr/>
          <p:nvPr/>
        </p:nvCxnSpPr>
        <p:spPr>
          <a:xfrm>
            <a:off x="7198952" y="5162820"/>
            <a:ext cx="10125046" cy="0"/>
          </a:xfrm>
          <a:prstGeom prst="straightConnector1">
            <a:avLst/>
          </a:prstGeom>
          <a:noFill/>
          <a:ln cap="rnd" cmpd="sng" w="476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47" name="Google Shape;547;p46"/>
          <p:cNvGrpSpPr/>
          <p:nvPr/>
        </p:nvGrpSpPr>
        <p:grpSpPr>
          <a:xfrm>
            <a:off x="4371436" y="8558279"/>
            <a:ext cx="7485780" cy="2297302"/>
            <a:chOff x="0" y="114300"/>
            <a:chExt cx="9981040" cy="3063069"/>
          </a:xfrm>
        </p:grpSpPr>
        <p:sp>
          <p:nvSpPr>
            <p:cNvPr id="548" name="Google Shape;548;p46"/>
            <p:cNvSpPr txBox="1"/>
            <p:nvPr/>
          </p:nvSpPr>
          <p:spPr>
            <a:xfrm>
              <a:off x="0" y="114300"/>
              <a:ext cx="9981040" cy="237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7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8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%△Qd</a:t>
              </a:r>
              <a:endParaRPr/>
            </a:p>
            <a:p>
              <a:pPr indent="0" lvl="0" marL="0" marR="0" rtl="0" algn="ctr">
                <a:lnSpc>
                  <a:spcPct val="9497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8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  <a:p>
              <a:pPr indent="0" lvl="0" marL="0" marR="0" rtl="0" algn="ctr">
                <a:lnSpc>
                  <a:spcPct val="9497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8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%△Y</a:t>
              </a:r>
              <a:endParaRPr/>
            </a:p>
          </p:txBody>
        </p:sp>
        <p:sp>
          <p:nvSpPr>
            <p:cNvPr id="549" name="Google Shape;549;p46"/>
            <p:cNvSpPr txBox="1"/>
            <p:nvPr/>
          </p:nvSpPr>
          <p:spPr>
            <a:xfrm>
              <a:off x="0" y="2685919"/>
              <a:ext cx="9981040" cy="491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50" name="Google Shape;550;p46"/>
          <p:cNvCxnSpPr/>
          <p:nvPr/>
        </p:nvCxnSpPr>
        <p:spPr>
          <a:xfrm>
            <a:off x="6319290" y="9300859"/>
            <a:ext cx="3590073" cy="0"/>
          </a:xfrm>
          <a:prstGeom prst="straightConnector1">
            <a:avLst/>
          </a:prstGeom>
          <a:noFill/>
          <a:ln cap="rnd" cmpd="sng" w="476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51" name="Google Shape;55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23611" y="6993772"/>
            <a:ext cx="2800387" cy="3246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2" name="Google Shape;552;p46"/>
          <p:cNvGrpSpPr/>
          <p:nvPr/>
        </p:nvGrpSpPr>
        <p:grpSpPr>
          <a:xfrm>
            <a:off x="1093398" y="670351"/>
            <a:ext cx="16349422" cy="1996768"/>
            <a:chOff x="0" y="257175"/>
            <a:chExt cx="21799229" cy="2662357"/>
          </a:xfrm>
        </p:grpSpPr>
        <p:sp>
          <p:nvSpPr>
            <p:cNvPr id="553" name="Google Shape;553;p46"/>
            <p:cNvSpPr txBox="1"/>
            <p:nvPr/>
          </p:nvSpPr>
          <p:spPr>
            <a:xfrm>
              <a:off x="0" y="257175"/>
              <a:ext cx="21799229" cy="1977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999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Formulas</a:t>
              </a:r>
              <a:endParaRPr/>
            </a:p>
          </p:txBody>
        </p:sp>
        <p:sp>
          <p:nvSpPr>
            <p:cNvPr id="554" name="Google Shape;554;p46"/>
            <p:cNvSpPr txBox="1"/>
            <p:nvPr/>
          </p:nvSpPr>
          <p:spPr>
            <a:xfrm>
              <a:off x="0" y="2431852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5" name="Google Shape;555;p46"/>
          <p:cNvSpPr txBox="1"/>
          <p:nvPr/>
        </p:nvSpPr>
        <p:spPr>
          <a:xfrm>
            <a:off x="-1798816" y="10112962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Chandler Bell</a:t>
            </a:r>
            <a:endParaRPr/>
          </a:p>
        </p:txBody>
      </p:sp>
      <p:grpSp>
        <p:nvGrpSpPr>
          <p:cNvPr id="556" name="Google Shape;556;p46"/>
          <p:cNvGrpSpPr/>
          <p:nvPr/>
        </p:nvGrpSpPr>
        <p:grpSpPr>
          <a:xfrm>
            <a:off x="7042030" y="5645145"/>
            <a:ext cx="11022610" cy="994758"/>
            <a:chOff x="0" y="85725"/>
            <a:chExt cx="14696814" cy="1326344"/>
          </a:xfrm>
        </p:grpSpPr>
        <p:sp>
          <p:nvSpPr>
            <p:cNvPr id="557" name="Google Shape;557;p46"/>
            <p:cNvSpPr txBox="1"/>
            <p:nvPr/>
          </p:nvSpPr>
          <p:spPr>
            <a:xfrm>
              <a:off x="0" y="85725"/>
              <a:ext cx="14696814" cy="638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% change in income(Y)</a:t>
              </a:r>
              <a:endParaRPr/>
            </a:p>
          </p:txBody>
        </p:sp>
        <p:sp>
          <p:nvSpPr>
            <p:cNvPr id="558" name="Google Shape;558;p46"/>
            <p:cNvSpPr txBox="1"/>
            <p:nvPr/>
          </p:nvSpPr>
          <p:spPr>
            <a:xfrm>
              <a:off x="0" y="920619"/>
              <a:ext cx="14696814" cy="491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9" name="Google Shape;559;p46"/>
          <p:cNvGrpSpPr/>
          <p:nvPr/>
        </p:nvGrpSpPr>
        <p:grpSpPr>
          <a:xfrm>
            <a:off x="936476" y="8868933"/>
            <a:ext cx="6105554" cy="1996470"/>
            <a:chOff x="0" y="257175"/>
            <a:chExt cx="8140738" cy="2661960"/>
          </a:xfrm>
        </p:grpSpPr>
        <p:sp>
          <p:nvSpPr>
            <p:cNvPr id="560" name="Google Shape;560;p46"/>
            <p:cNvSpPr txBox="1"/>
            <p:nvPr/>
          </p:nvSpPr>
          <p:spPr>
            <a:xfrm>
              <a:off x="0" y="257175"/>
              <a:ext cx="8140738" cy="1973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999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YED = </a:t>
              </a:r>
              <a:endParaRPr/>
            </a:p>
          </p:txBody>
        </p:sp>
        <p:sp>
          <p:nvSpPr>
            <p:cNvPr id="561" name="Google Shape;561;p46"/>
            <p:cNvSpPr txBox="1"/>
            <p:nvPr/>
          </p:nvSpPr>
          <p:spPr>
            <a:xfrm>
              <a:off x="0" y="2427685"/>
              <a:ext cx="8140738" cy="491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2" name="Google Shape;562;p46"/>
          <p:cNvSpPr txBox="1"/>
          <p:nvPr/>
        </p:nvSpPr>
        <p:spPr>
          <a:xfrm>
            <a:off x="1959524" y="7194864"/>
            <a:ext cx="2960936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25" u="none" cap="none" strike="noStrike">
                <a:solidFill>
                  <a:srgbClr val="D12C23"/>
                </a:solidFill>
                <a:latin typeface="Arimo"/>
                <a:ea typeface="Arimo"/>
                <a:cs typeface="Arimo"/>
                <a:sym typeface="Arimo"/>
              </a:rPr>
              <a:t>ALSO WRITTEN AS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Google Shape;567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6421" y="5993130"/>
            <a:ext cx="5775158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47"/>
          <p:cNvSpPr txBox="1"/>
          <p:nvPr/>
        </p:nvSpPr>
        <p:spPr>
          <a:xfrm>
            <a:off x="679637" y="2699703"/>
            <a:ext cx="16731576" cy="1137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Income increases 20%, and quantity decreases 15% then the good is a…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47"/>
          <p:cNvSpPr txBox="1"/>
          <p:nvPr/>
        </p:nvSpPr>
        <p:spPr>
          <a:xfrm>
            <a:off x="4538468" y="621791"/>
            <a:ext cx="9211063" cy="141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99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YED</a:t>
            </a:r>
            <a:endParaRPr/>
          </a:p>
        </p:txBody>
      </p:sp>
      <p:sp>
        <p:nvSpPr>
          <p:cNvPr id="570" name="Google Shape;570;p47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Chandler Bell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Google Shape;575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6421" y="5993130"/>
            <a:ext cx="5775158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48"/>
          <p:cNvSpPr txBox="1"/>
          <p:nvPr/>
        </p:nvSpPr>
        <p:spPr>
          <a:xfrm>
            <a:off x="679637" y="2699703"/>
            <a:ext cx="16731576" cy="2261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Income increases 20%, and quantity decreases 15% then the good is a(n)…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E32D3A"/>
                </a:solidFill>
                <a:latin typeface="Arial"/>
                <a:ea typeface="Arial"/>
                <a:cs typeface="Arial"/>
                <a:sym typeface="Arial"/>
              </a:rPr>
              <a:t>INFERIOR GOOD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E32D3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E32D3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48"/>
          <p:cNvSpPr txBox="1"/>
          <p:nvPr/>
        </p:nvSpPr>
        <p:spPr>
          <a:xfrm>
            <a:off x="4538468" y="621791"/>
            <a:ext cx="9211063" cy="141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99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YED</a:t>
            </a:r>
            <a:endParaRPr/>
          </a:p>
        </p:txBody>
      </p:sp>
      <p:sp>
        <p:nvSpPr>
          <p:cNvPr id="578" name="Google Shape;578;p48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Chandler Bell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Google Shape;58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5994" y="5436798"/>
            <a:ext cx="3089841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49"/>
          <p:cNvSpPr txBox="1"/>
          <p:nvPr/>
        </p:nvSpPr>
        <p:spPr>
          <a:xfrm>
            <a:off x="679637" y="2699703"/>
            <a:ext cx="16731576" cy="33858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coefficient is negative ( inverse relationship) then the good is inferior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coefficient is positive ( direct relationship) then the good is normal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5" name="Google Shape;585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83947" y="7475910"/>
            <a:ext cx="7315200" cy="2075688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49"/>
          <p:cNvSpPr txBox="1"/>
          <p:nvPr/>
        </p:nvSpPr>
        <p:spPr>
          <a:xfrm>
            <a:off x="4538468" y="621791"/>
            <a:ext cx="9211063" cy="141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99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YED</a:t>
            </a:r>
            <a:endParaRPr/>
          </a:p>
        </p:txBody>
      </p:sp>
      <p:sp>
        <p:nvSpPr>
          <p:cNvPr id="587" name="Google Shape;587;p49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Chandler Bell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/>
        </p:nvSpPr>
        <p:spPr>
          <a:xfrm>
            <a:off x="1028700" y="2517650"/>
            <a:ext cx="16230600" cy="6683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44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D12C23"/>
                </a:solidFill>
                <a:latin typeface="Arial"/>
                <a:ea typeface="Arial"/>
                <a:cs typeface="Arial"/>
                <a:sym typeface="Arial"/>
              </a:rPr>
              <a:t>Elasticity of Demand</a:t>
            </a: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a measure of the responsiveness of the quantity demanded of a good or service to changes in one of the factors that determine it.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D12C23"/>
                </a:solidFill>
                <a:latin typeface="Arial"/>
                <a:ea typeface="Arial"/>
                <a:cs typeface="Arial"/>
                <a:sym typeface="Arial"/>
              </a:rPr>
              <a:t>Price Elasticity of Demand  (PED) </a:t>
            </a: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a measure of how much the quantity demanded of a good changes when there is a change in its own price.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44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FF5757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FF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7" name="Google Shape;127;p5"/>
          <p:cNvGrpSpPr/>
          <p:nvPr/>
        </p:nvGrpSpPr>
        <p:grpSpPr>
          <a:xfrm>
            <a:off x="1028700" y="628782"/>
            <a:ext cx="16349422" cy="1993643"/>
            <a:chOff x="0" y="257175"/>
            <a:chExt cx="21799229" cy="2658190"/>
          </a:xfrm>
        </p:grpSpPr>
        <p:sp>
          <p:nvSpPr>
            <p:cNvPr id="128" name="Google Shape;128;p5"/>
            <p:cNvSpPr txBox="1"/>
            <p:nvPr/>
          </p:nvSpPr>
          <p:spPr>
            <a:xfrm>
              <a:off x="0" y="257175"/>
              <a:ext cx="21799229" cy="1973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999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Definitions</a:t>
              </a:r>
              <a:endParaRPr/>
            </a:p>
          </p:txBody>
        </p:sp>
        <p:sp>
          <p:nvSpPr>
            <p:cNvPr id="129" name="Google Shape;129;p5"/>
            <p:cNvSpPr txBox="1"/>
            <p:nvPr/>
          </p:nvSpPr>
          <p:spPr>
            <a:xfrm>
              <a:off x="0" y="2427685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0418" y="6547203"/>
            <a:ext cx="2327165" cy="3409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Google Shape;592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05893" y="2623347"/>
            <a:ext cx="8229704" cy="7574118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50"/>
          <p:cNvSpPr txBox="1"/>
          <p:nvPr/>
        </p:nvSpPr>
        <p:spPr>
          <a:xfrm>
            <a:off x="679637" y="1619100"/>
            <a:ext cx="16731576" cy="4509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illustrate YED, we use an </a:t>
            </a:r>
            <a:r>
              <a:rPr b="0" i="0" lang="en-US" sz="3200" u="none" cap="none" strike="noStrike">
                <a:solidFill>
                  <a:srgbClr val="0961A0"/>
                </a:solidFill>
                <a:latin typeface="Arial"/>
                <a:ea typeface="Arial"/>
                <a:cs typeface="Arial"/>
                <a:sym typeface="Arial"/>
              </a:rPr>
              <a:t>Engel Curve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An </a:t>
            </a:r>
            <a:r>
              <a:rPr b="0" i="0" lang="en-US" sz="3200" u="none" cap="none" strike="noStrike">
                <a:solidFill>
                  <a:srgbClr val="0961A0"/>
                </a:solidFill>
                <a:latin typeface="Arial"/>
                <a:ea typeface="Arial"/>
                <a:cs typeface="Arial"/>
                <a:sym typeface="Arial"/>
              </a:rPr>
              <a:t>Engel Curve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used to show the relationship between income and quantity demanded.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Income is placed on the vertical axis 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Quantity demanded on the horizontal axis.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50"/>
          <p:cNvSpPr txBox="1"/>
          <p:nvPr/>
        </p:nvSpPr>
        <p:spPr>
          <a:xfrm>
            <a:off x="4538468" y="342870"/>
            <a:ext cx="9211063" cy="1035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Engel Curve</a:t>
            </a:r>
            <a:endParaRPr/>
          </a:p>
        </p:txBody>
      </p:sp>
      <p:sp>
        <p:nvSpPr>
          <p:cNvPr id="595" name="Google Shape;595;p50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Chandler Bell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Google Shape;600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85720" y="2839577"/>
            <a:ext cx="7673580" cy="7062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5659" y="7040970"/>
            <a:ext cx="3264514" cy="2860902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51"/>
          <p:cNvSpPr txBox="1"/>
          <p:nvPr/>
        </p:nvSpPr>
        <p:spPr>
          <a:xfrm>
            <a:off x="642129" y="1942591"/>
            <a:ext cx="16731576" cy="2261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C22124"/>
                </a:solidFill>
                <a:latin typeface="Arial"/>
                <a:ea typeface="Arial"/>
                <a:cs typeface="Arial"/>
                <a:sym typeface="Arial"/>
              </a:rPr>
              <a:t>Normal Good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C2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C2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C221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51"/>
          <p:cNvSpPr txBox="1"/>
          <p:nvPr/>
        </p:nvSpPr>
        <p:spPr>
          <a:xfrm>
            <a:off x="4538468" y="621791"/>
            <a:ext cx="9211063" cy="141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99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YED &gt; 0</a:t>
            </a:r>
            <a:endParaRPr/>
          </a:p>
        </p:txBody>
      </p:sp>
      <p:sp>
        <p:nvSpPr>
          <p:cNvPr id="604" name="Google Shape;604;p51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  <p:sp>
        <p:nvSpPr>
          <p:cNvPr id="605" name="Google Shape;605;p51"/>
          <p:cNvSpPr txBox="1"/>
          <p:nvPr/>
        </p:nvSpPr>
        <p:spPr>
          <a:xfrm>
            <a:off x="527724" y="3599197"/>
            <a:ext cx="9057996" cy="2160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00" u="none" cap="none" strike="noStrike">
                <a:solidFill>
                  <a:srgbClr val="0D1C27"/>
                </a:solidFill>
                <a:latin typeface="Arial"/>
                <a:ea typeface="Arial"/>
                <a:cs typeface="Arial"/>
                <a:sym typeface="Arial"/>
              </a:rPr>
              <a:t>The Quantity Demanded of the good increases as consumer income increases. (Vice Versa)</a:t>
            </a:r>
            <a:endParaRPr/>
          </a:p>
          <a:p>
            <a:pPr indent="0" lvl="0" marL="0" marR="0" rtl="0" algn="ctr">
              <a:lnSpc>
                <a:spcPct val="1544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00" u="none" cap="none" strike="noStrike">
              <a:solidFill>
                <a:srgbClr val="0D1C2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44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00" u="none" cap="none" strike="noStrike">
              <a:solidFill>
                <a:srgbClr val="0D1C2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Google Shape;610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84698" y="3241803"/>
            <a:ext cx="7603302" cy="6955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02985" y="7958138"/>
            <a:ext cx="3937278" cy="2239327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52"/>
          <p:cNvSpPr txBox="1"/>
          <p:nvPr/>
        </p:nvSpPr>
        <p:spPr>
          <a:xfrm>
            <a:off x="679637" y="2699703"/>
            <a:ext cx="16731576" cy="2261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C22124"/>
                </a:solidFill>
                <a:latin typeface="Arial"/>
                <a:ea typeface="Arial"/>
                <a:cs typeface="Arial"/>
                <a:sym typeface="Arial"/>
              </a:rPr>
              <a:t>Inferior Good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C2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C2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C221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52"/>
          <p:cNvSpPr txBox="1"/>
          <p:nvPr/>
        </p:nvSpPr>
        <p:spPr>
          <a:xfrm>
            <a:off x="4538468" y="621791"/>
            <a:ext cx="9211063" cy="141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99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YED &lt; 0</a:t>
            </a:r>
            <a:endParaRPr/>
          </a:p>
        </p:txBody>
      </p:sp>
      <p:sp>
        <p:nvSpPr>
          <p:cNvPr id="614" name="Google Shape;614;p52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Chandler Bell</a:t>
            </a:r>
            <a:endParaRPr/>
          </a:p>
        </p:txBody>
      </p:sp>
      <p:sp>
        <p:nvSpPr>
          <p:cNvPr id="615" name="Google Shape;615;p52"/>
          <p:cNvSpPr txBox="1"/>
          <p:nvPr/>
        </p:nvSpPr>
        <p:spPr>
          <a:xfrm>
            <a:off x="274104" y="3783013"/>
            <a:ext cx="9866160" cy="2261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D1C27"/>
                </a:solidFill>
                <a:latin typeface="Arial"/>
                <a:ea typeface="Arial"/>
                <a:cs typeface="Arial"/>
                <a:sym typeface="Arial"/>
              </a:rPr>
              <a:t>The quantity demanded increases as consumer income decreases. (Vice Versa)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D1C2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D1C2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53"/>
          <p:cNvSpPr txBox="1"/>
          <p:nvPr/>
        </p:nvSpPr>
        <p:spPr>
          <a:xfrm>
            <a:off x="4538468" y="2403475"/>
            <a:ext cx="9211063" cy="274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99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Additional Uses of YED</a:t>
            </a:r>
            <a:endParaRPr/>
          </a:p>
        </p:txBody>
      </p:sp>
      <p:sp>
        <p:nvSpPr>
          <p:cNvPr id="621" name="Google Shape;621;p53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Chandler Bell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Google Shape;626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9141" y="3121151"/>
            <a:ext cx="7414283" cy="7032841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54"/>
          <p:cNvSpPr txBox="1"/>
          <p:nvPr/>
        </p:nvSpPr>
        <p:spPr>
          <a:xfrm>
            <a:off x="548661" y="1942591"/>
            <a:ext cx="16731576" cy="2261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C22124"/>
                </a:solidFill>
                <a:latin typeface="Arial"/>
                <a:ea typeface="Arial"/>
                <a:cs typeface="Arial"/>
                <a:sym typeface="Arial"/>
              </a:rPr>
              <a:t>income inelastic demand (Necessity Good)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C221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C221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54"/>
          <p:cNvSpPr txBox="1"/>
          <p:nvPr/>
        </p:nvSpPr>
        <p:spPr>
          <a:xfrm>
            <a:off x="4538468" y="621791"/>
            <a:ext cx="9211063" cy="141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99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–1 &lt; YED &lt; 1</a:t>
            </a:r>
            <a:endParaRPr/>
          </a:p>
        </p:txBody>
      </p:sp>
      <p:sp>
        <p:nvSpPr>
          <p:cNvPr id="629" name="Google Shape;629;p54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Chandler Bell</a:t>
            </a:r>
            <a:endParaRPr/>
          </a:p>
        </p:txBody>
      </p:sp>
      <p:sp>
        <p:nvSpPr>
          <p:cNvPr id="630" name="Google Shape;630;p54"/>
          <p:cNvSpPr txBox="1"/>
          <p:nvPr/>
        </p:nvSpPr>
        <p:spPr>
          <a:xfrm>
            <a:off x="340330" y="4109211"/>
            <a:ext cx="9866160" cy="2823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D1C27"/>
                </a:solidFill>
                <a:latin typeface="Arial"/>
                <a:ea typeface="Arial"/>
                <a:cs typeface="Arial"/>
                <a:sym typeface="Arial"/>
              </a:rPr>
              <a:t>A change in income leads to . . .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D1C2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D1C27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0" i="0" lang="en-US" sz="3200" u="sng" cap="none" strike="noStrike">
                <a:solidFill>
                  <a:srgbClr val="0D1C27"/>
                </a:solidFill>
                <a:latin typeface="Arial"/>
                <a:ea typeface="Arial"/>
                <a:cs typeface="Arial"/>
                <a:sym typeface="Arial"/>
              </a:rPr>
              <a:t>proportionally</a:t>
            </a:r>
            <a:r>
              <a:rPr b="0" i="0" lang="en-US" sz="3200" u="none" cap="none" strike="noStrike">
                <a:solidFill>
                  <a:srgbClr val="0D1C27"/>
                </a:solidFill>
                <a:latin typeface="Arial"/>
                <a:ea typeface="Arial"/>
                <a:cs typeface="Arial"/>
                <a:sym typeface="Arial"/>
              </a:rPr>
              <a:t> smaller change in quantity demanded.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D1C2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Google Shape;635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399" y="3190147"/>
            <a:ext cx="7816579" cy="6545591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55"/>
          <p:cNvSpPr txBox="1"/>
          <p:nvPr/>
        </p:nvSpPr>
        <p:spPr>
          <a:xfrm>
            <a:off x="548661" y="1942591"/>
            <a:ext cx="16731576" cy="2823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C22124"/>
                </a:solidFill>
                <a:latin typeface="Arial"/>
                <a:ea typeface="Arial"/>
                <a:cs typeface="Arial"/>
                <a:sym typeface="Arial"/>
              </a:rPr>
              <a:t>income elastic demand (Luxury Good)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C221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C2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C221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55"/>
          <p:cNvSpPr txBox="1"/>
          <p:nvPr/>
        </p:nvSpPr>
        <p:spPr>
          <a:xfrm>
            <a:off x="3116205" y="621791"/>
            <a:ext cx="12144044" cy="141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99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YED &lt; –1, YED &gt; 1</a:t>
            </a:r>
            <a:endParaRPr/>
          </a:p>
        </p:txBody>
      </p:sp>
      <p:sp>
        <p:nvSpPr>
          <p:cNvPr id="638" name="Google Shape;638;p55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Chandler Bell</a:t>
            </a:r>
            <a:endParaRPr/>
          </a:p>
        </p:txBody>
      </p:sp>
      <p:sp>
        <p:nvSpPr>
          <p:cNvPr id="639" name="Google Shape;639;p55"/>
          <p:cNvSpPr txBox="1"/>
          <p:nvPr/>
        </p:nvSpPr>
        <p:spPr>
          <a:xfrm>
            <a:off x="8075978" y="4042985"/>
            <a:ext cx="9866160" cy="2823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D1C27"/>
                </a:solidFill>
                <a:latin typeface="Arial"/>
                <a:ea typeface="Arial"/>
                <a:cs typeface="Arial"/>
                <a:sym typeface="Arial"/>
              </a:rPr>
              <a:t>A change in income leads to . . .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D1C2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D1C27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0" i="0" lang="en-US" sz="3200" u="sng" cap="none" strike="noStrike">
                <a:solidFill>
                  <a:srgbClr val="0D1C27"/>
                </a:solidFill>
                <a:latin typeface="Arial"/>
                <a:ea typeface="Arial"/>
                <a:cs typeface="Arial"/>
                <a:sym typeface="Arial"/>
              </a:rPr>
              <a:t>proportionally</a:t>
            </a:r>
            <a:r>
              <a:rPr b="0" i="0" lang="en-US" sz="3200" u="none" cap="none" strike="noStrike">
                <a:solidFill>
                  <a:srgbClr val="0D1C27"/>
                </a:solidFill>
                <a:latin typeface="Arial"/>
                <a:ea typeface="Arial"/>
                <a:cs typeface="Arial"/>
                <a:sym typeface="Arial"/>
              </a:rPr>
              <a:t> greater change in quantity demanded.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D1C2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Google Shape;644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15336" y="3477138"/>
            <a:ext cx="7468392" cy="6346901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56"/>
          <p:cNvSpPr txBox="1"/>
          <p:nvPr/>
        </p:nvSpPr>
        <p:spPr>
          <a:xfrm>
            <a:off x="548661" y="1942591"/>
            <a:ext cx="16731576" cy="2261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C22124"/>
                </a:solidFill>
                <a:latin typeface="Arial"/>
                <a:ea typeface="Arial"/>
                <a:cs typeface="Arial"/>
                <a:sym typeface="Arial"/>
              </a:rPr>
              <a:t>perfectly income inelastic demand (Necessity Good)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C221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C221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56"/>
          <p:cNvSpPr txBox="1"/>
          <p:nvPr/>
        </p:nvSpPr>
        <p:spPr>
          <a:xfrm>
            <a:off x="4538468" y="621791"/>
            <a:ext cx="9211063" cy="141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99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YED = 0</a:t>
            </a:r>
            <a:endParaRPr/>
          </a:p>
        </p:txBody>
      </p:sp>
      <p:sp>
        <p:nvSpPr>
          <p:cNvPr id="647" name="Google Shape;647;p56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Chandler Bell</a:t>
            </a:r>
            <a:endParaRPr/>
          </a:p>
        </p:txBody>
      </p:sp>
      <p:sp>
        <p:nvSpPr>
          <p:cNvPr id="648" name="Google Shape;648;p56"/>
          <p:cNvSpPr txBox="1"/>
          <p:nvPr/>
        </p:nvSpPr>
        <p:spPr>
          <a:xfrm>
            <a:off x="340330" y="4109211"/>
            <a:ext cx="9866160" cy="2823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D1C27"/>
                </a:solidFill>
                <a:latin typeface="Arial"/>
                <a:ea typeface="Arial"/>
                <a:cs typeface="Arial"/>
                <a:sym typeface="Arial"/>
              </a:rPr>
              <a:t>A change in income leads to . . .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D1C2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sng" cap="none" strike="noStrike">
                <a:solidFill>
                  <a:srgbClr val="0D1C27"/>
                </a:solidFill>
                <a:latin typeface="Arial"/>
                <a:ea typeface="Arial"/>
                <a:cs typeface="Arial"/>
                <a:sym typeface="Arial"/>
              </a:rPr>
              <a:t>no change</a:t>
            </a:r>
            <a:r>
              <a:rPr b="0" i="0" lang="en-US" sz="3200" u="none" cap="none" strike="noStrike">
                <a:solidFill>
                  <a:srgbClr val="0D1C27"/>
                </a:solidFill>
                <a:latin typeface="Arial"/>
                <a:ea typeface="Arial"/>
                <a:cs typeface="Arial"/>
                <a:sym typeface="Arial"/>
              </a:rPr>
              <a:t> in quantity demanded. The closer the YED is to zero, the greater the necessity. 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D1C2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Google Shape;653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19233"/>
            <a:ext cx="8176238" cy="7267767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57"/>
          <p:cNvSpPr txBox="1"/>
          <p:nvPr/>
        </p:nvSpPr>
        <p:spPr>
          <a:xfrm>
            <a:off x="527724" y="1721838"/>
            <a:ext cx="16731576" cy="169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C22124"/>
                </a:solidFill>
                <a:latin typeface="Arial"/>
                <a:ea typeface="Arial"/>
                <a:cs typeface="Arial"/>
                <a:sym typeface="Arial"/>
              </a:rPr>
              <a:t>No Classification Term  - Proportional Change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C221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57"/>
          <p:cNvSpPr txBox="1"/>
          <p:nvPr/>
        </p:nvSpPr>
        <p:spPr>
          <a:xfrm>
            <a:off x="4538468" y="621791"/>
            <a:ext cx="9211063" cy="141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99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YED = 1</a:t>
            </a:r>
            <a:endParaRPr/>
          </a:p>
        </p:txBody>
      </p:sp>
      <p:sp>
        <p:nvSpPr>
          <p:cNvPr id="656" name="Google Shape;656;p57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Chandler Bell</a:t>
            </a:r>
            <a:endParaRPr/>
          </a:p>
        </p:txBody>
      </p:sp>
      <p:sp>
        <p:nvSpPr>
          <p:cNvPr id="657" name="Google Shape;657;p57"/>
          <p:cNvSpPr txBox="1"/>
          <p:nvPr/>
        </p:nvSpPr>
        <p:spPr>
          <a:xfrm>
            <a:off x="8176238" y="4651000"/>
            <a:ext cx="9866160" cy="2823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D1C27"/>
                </a:solidFill>
                <a:latin typeface="Arial"/>
                <a:ea typeface="Arial"/>
                <a:cs typeface="Arial"/>
                <a:sym typeface="Arial"/>
              </a:rPr>
              <a:t>A change in income leads to . . .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D1C2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D1C27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0" i="0" lang="en-US" sz="3200" u="sng" cap="none" strike="noStrike">
                <a:solidFill>
                  <a:srgbClr val="0D1C27"/>
                </a:solidFill>
                <a:latin typeface="Arial"/>
                <a:ea typeface="Arial"/>
                <a:cs typeface="Arial"/>
                <a:sym typeface="Arial"/>
              </a:rPr>
              <a:t>proportionally</a:t>
            </a:r>
            <a:r>
              <a:rPr b="0" i="0" lang="en-US" sz="3200" u="none" cap="none" strike="noStrike">
                <a:solidFill>
                  <a:srgbClr val="0D1C27"/>
                </a:solidFill>
                <a:latin typeface="Arial"/>
                <a:ea typeface="Arial"/>
                <a:cs typeface="Arial"/>
                <a:sym typeface="Arial"/>
              </a:rPr>
              <a:t> equal change in quantity demanded.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D1C2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961A0"/>
        </a:solidFill>
      </p:bgPr>
    </p:bg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58"/>
          <p:cNvSpPr txBox="1"/>
          <p:nvPr/>
        </p:nvSpPr>
        <p:spPr>
          <a:xfrm>
            <a:off x="527724" y="1512891"/>
            <a:ext cx="16731576" cy="527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00" u="none" cap="none" strike="noStrike">
                <a:solidFill>
                  <a:srgbClr val="F5F7FA"/>
                </a:solidFill>
                <a:latin typeface="Arial"/>
                <a:ea typeface="Arial"/>
                <a:cs typeface="Arial"/>
                <a:sym typeface="Arial"/>
              </a:rPr>
              <a:t>Not all countries experience Income Elasticity the same. Many areas of the world have different cultures, urbanization percentages, political factors, and income levels. </a:t>
            </a:r>
            <a:endParaRPr/>
          </a:p>
          <a:p>
            <a:pPr indent="0" lvl="0" marL="0" marR="0" rtl="0" algn="ctr">
              <a:lnSpc>
                <a:spcPct val="1544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00" u="none" cap="none" strike="noStrike">
              <a:solidFill>
                <a:srgbClr val="F5F7F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8CF26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5F7FA"/>
                </a:solidFill>
                <a:latin typeface="Arial"/>
                <a:ea typeface="Arial"/>
                <a:cs typeface="Arial"/>
                <a:sym typeface="Arial"/>
              </a:rPr>
              <a:t>Lower-income countries eat less meat due to its high general costs. Therefore, a change in income will likely greatly affect the quantity demanded of meat in a low-income country. </a:t>
            </a:r>
            <a:endParaRPr/>
          </a:p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F5F7F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5F7FA"/>
                </a:solidFill>
                <a:latin typeface="Arial"/>
                <a:ea typeface="Arial"/>
                <a:cs typeface="Arial"/>
                <a:sym typeface="Arial"/>
              </a:rPr>
              <a:t>In contrast, high-income countries typically consume more meat and therefore, a change in income will likely have little/no affect on quantity demanded of meat. </a:t>
            </a:r>
            <a:endParaRPr/>
          </a:p>
        </p:txBody>
      </p:sp>
      <p:pic>
        <p:nvPicPr>
          <p:cNvPr id="663" name="Google Shape;663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0753" y="7107222"/>
            <a:ext cx="3105519" cy="3000708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58"/>
          <p:cNvSpPr txBox="1"/>
          <p:nvPr/>
        </p:nvSpPr>
        <p:spPr>
          <a:xfrm>
            <a:off x="2725767" y="621791"/>
            <a:ext cx="13136082" cy="141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99" u="none" cap="none" strike="noStrike">
                <a:solidFill>
                  <a:srgbClr val="F5F7F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Global Citizenship</a:t>
            </a:r>
            <a:endParaRPr/>
          </a:p>
        </p:txBody>
      </p:sp>
      <p:sp>
        <p:nvSpPr>
          <p:cNvPr id="665" name="Google Shape;665;p58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Chandler Bell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0" name="Google Shape;670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82318"/>
            <a:ext cx="2560000" cy="2976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38631" y="7316730"/>
            <a:ext cx="2752619" cy="2382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70996" y="6995878"/>
            <a:ext cx="2800952" cy="3023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5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555932" y="4821360"/>
            <a:ext cx="3465792" cy="2495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5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892650" y="7004314"/>
            <a:ext cx="1856882" cy="2694683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59"/>
          <p:cNvSpPr txBox="1"/>
          <p:nvPr/>
        </p:nvSpPr>
        <p:spPr>
          <a:xfrm>
            <a:off x="4538468" y="682715"/>
            <a:ext cx="9211063" cy="538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99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How would  firms use YED in the real world?</a:t>
            </a:r>
            <a:endParaRPr/>
          </a:p>
        </p:txBody>
      </p:sp>
      <p:sp>
        <p:nvSpPr>
          <p:cNvPr id="676" name="Google Shape;676;p59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Chandler Bell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/>
          <p:nvPr/>
        </p:nvSpPr>
        <p:spPr>
          <a:xfrm>
            <a:off x="1093398" y="2560782"/>
            <a:ext cx="16230600" cy="38828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extent to which the quantity demanded changes depends on how 'elastic' its demand is with respect to its price.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44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FF5757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FF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" name="Google Shape;136;p6"/>
          <p:cNvGrpSpPr/>
          <p:nvPr/>
        </p:nvGrpSpPr>
        <p:grpSpPr>
          <a:xfrm>
            <a:off x="1093398" y="5005476"/>
            <a:ext cx="6105554" cy="1999595"/>
            <a:chOff x="0" y="257175"/>
            <a:chExt cx="8140738" cy="2666127"/>
          </a:xfrm>
        </p:grpSpPr>
        <p:sp>
          <p:nvSpPr>
            <p:cNvPr id="137" name="Google Shape;137;p6"/>
            <p:cNvSpPr txBox="1"/>
            <p:nvPr/>
          </p:nvSpPr>
          <p:spPr>
            <a:xfrm>
              <a:off x="0" y="257175"/>
              <a:ext cx="8140738" cy="1977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999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PED = </a:t>
              </a:r>
              <a:endParaRPr/>
            </a:p>
          </p:txBody>
        </p:sp>
        <p:sp>
          <p:nvSpPr>
            <p:cNvPr id="138" name="Google Shape;138;p6"/>
            <p:cNvSpPr txBox="1"/>
            <p:nvPr/>
          </p:nvSpPr>
          <p:spPr>
            <a:xfrm>
              <a:off x="0" y="2431852"/>
              <a:ext cx="8140738" cy="491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6"/>
          <p:cNvGrpSpPr/>
          <p:nvPr/>
        </p:nvGrpSpPr>
        <p:grpSpPr>
          <a:xfrm>
            <a:off x="7042030" y="4366548"/>
            <a:ext cx="11022610" cy="1000414"/>
            <a:chOff x="0" y="85725"/>
            <a:chExt cx="14696814" cy="1333885"/>
          </a:xfrm>
        </p:grpSpPr>
        <p:sp>
          <p:nvSpPr>
            <p:cNvPr id="140" name="Google Shape;140;p6"/>
            <p:cNvSpPr txBox="1"/>
            <p:nvPr/>
          </p:nvSpPr>
          <p:spPr>
            <a:xfrm>
              <a:off x="0" y="85725"/>
              <a:ext cx="14696814" cy="645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% change in quantity demanded of good x</a:t>
              </a:r>
              <a:endParaRPr/>
            </a:p>
          </p:txBody>
        </p:sp>
        <p:sp>
          <p:nvSpPr>
            <p:cNvPr id="141" name="Google Shape;141;p6"/>
            <p:cNvSpPr txBox="1"/>
            <p:nvPr/>
          </p:nvSpPr>
          <p:spPr>
            <a:xfrm>
              <a:off x="0" y="928160"/>
              <a:ext cx="14696814" cy="491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42" name="Google Shape;142;p6"/>
          <p:cNvCxnSpPr/>
          <p:nvPr/>
        </p:nvCxnSpPr>
        <p:spPr>
          <a:xfrm>
            <a:off x="7198952" y="5162820"/>
            <a:ext cx="10125046" cy="0"/>
          </a:xfrm>
          <a:prstGeom prst="straightConnector1">
            <a:avLst/>
          </a:prstGeom>
          <a:noFill/>
          <a:ln cap="rnd" cmpd="sng" w="476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3" name="Google Shape;143;p6"/>
          <p:cNvGrpSpPr/>
          <p:nvPr/>
        </p:nvGrpSpPr>
        <p:grpSpPr>
          <a:xfrm>
            <a:off x="4463660" y="8141126"/>
            <a:ext cx="7485780" cy="2320073"/>
            <a:chOff x="0" y="114300"/>
            <a:chExt cx="9981040" cy="3093430"/>
          </a:xfrm>
        </p:grpSpPr>
        <p:sp>
          <p:nvSpPr>
            <p:cNvPr id="144" name="Google Shape;144;p6"/>
            <p:cNvSpPr txBox="1"/>
            <p:nvPr/>
          </p:nvSpPr>
          <p:spPr>
            <a:xfrm>
              <a:off x="0" y="114300"/>
              <a:ext cx="9981040" cy="24052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7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8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%△Qd</a:t>
              </a:r>
              <a:endParaRPr/>
            </a:p>
            <a:p>
              <a:pPr indent="0" lvl="0" marL="0" marR="0" rtl="0" algn="ctr">
                <a:lnSpc>
                  <a:spcPct val="9497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8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  <a:p>
              <a:pPr indent="0" lvl="0" marL="0" marR="0" rtl="0" algn="ctr">
                <a:lnSpc>
                  <a:spcPct val="9497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8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%△P</a:t>
              </a:r>
              <a:endParaRPr/>
            </a:p>
          </p:txBody>
        </p:sp>
        <p:sp>
          <p:nvSpPr>
            <p:cNvPr id="145" name="Google Shape;145;p6"/>
            <p:cNvSpPr txBox="1"/>
            <p:nvPr/>
          </p:nvSpPr>
          <p:spPr>
            <a:xfrm>
              <a:off x="0" y="2716280"/>
              <a:ext cx="9981040" cy="491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46" name="Google Shape;146;p6"/>
          <p:cNvCxnSpPr/>
          <p:nvPr/>
        </p:nvCxnSpPr>
        <p:spPr>
          <a:xfrm>
            <a:off x="6411513" y="8895091"/>
            <a:ext cx="3590073" cy="0"/>
          </a:xfrm>
          <a:prstGeom prst="straightConnector1">
            <a:avLst/>
          </a:prstGeom>
          <a:noFill/>
          <a:ln cap="rnd" cmpd="sng" w="476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7" name="Google Shape;14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23611" y="6993772"/>
            <a:ext cx="2800387" cy="3246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oogle Shape;148;p6"/>
          <p:cNvGrpSpPr/>
          <p:nvPr/>
        </p:nvGrpSpPr>
        <p:grpSpPr>
          <a:xfrm>
            <a:off x="1093398" y="670351"/>
            <a:ext cx="16349422" cy="1996768"/>
            <a:chOff x="0" y="257175"/>
            <a:chExt cx="21799229" cy="2662357"/>
          </a:xfrm>
        </p:grpSpPr>
        <p:sp>
          <p:nvSpPr>
            <p:cNvPr id="149" name="Google Shape;149;p6"/>
            <p:cNvSpPr txBox="1"/>
            <p:nvPr/>
          </p:nvSpPr>
          <p:spPr>
            <a:xfrm>
              <a:off x="0" y="257175"/>
              <a:ext cx="21799229" cy="1977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999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Formulas</a:t>
              </a:r>
              <a:endParaRPr/>
            </a:p>
          </p:txBody>
        </p:sp>
        <p:sp>
          <p:nvSpPr>
            <p:cNvPr id="150" name="Google Shape;150;p6"/>
            <p:cNvSpPr txBox="1"/>
            <p:nvPr/>
          </p:nvSpPr>
          <p:spPr>
            <a:xfrm>
              <a:off x="0" y="2431852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" name="Google Shape;151;p6"/>
          <p:cNvGrpSpPr/>
          <p:nvPr/>
        </p:nvGrpSpPr>
        <p:grpSpPr>
          <a:xfrm>
            <a:off x="7042030" y="5642318"/>
            <a:ext cx="11022610" cy="1000414"/>
            <a:chOff x="0" y="85725"/>
            <a:chExt cx="14696814" cy="1333885"/>
          </a:xfrm>
        </p:grpSpPr>
        <p:sp>
          <p:nvSpPr>
            <p:cNvPr id="152" name="Google Shape;152;p6"/>
            <p:cNvSpPr txBox="1"/>
            <p:nvPr/>
          </p:nvSpPr>
          <p:spPr>
            <a:xfrm>
              <a:off x="0" y="85725"/>
              <a:ext cx="14696814" cy="645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% change in price of good x</a:t>
              </a:r>
              <a:endParaRPr/>
            </a:p>
          </p:txBody>
        </p:sp>
        <p:sp>
          <p:nvSpPr>
            <p:cNvPr id="153" name="Google Shape;153;p6"/>
            <p:cNvSpPr txBox="1"/>
            <p:nvPr/>
          </p:nvSpPr>
          <p:spPr>
            <a:xfrm>
              <a:off x="0" y="928160"/>
              <a:ext cx="14696814" cy="491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" name="Google Shape;154;p6"/>
          <p:cNvGrpSpPr/>
          <p:nvPr/>
        </p:nvGrpSpPr>
        <p:grpSpPr>
          <a:xfrm>
            <a:off x="1028700" y="8461603"/>
            <a:ext cx="6105554" cy="1999595"/>
            <a:chOff x="0" y="257175"/>
            <a:chExt cx="8140738" cy="2666127"/>
          </a:xfrm>
        </p:grpSpPr>
        <p:sp>
          <p:nvSpPr>
            <p:cNvPr id="155" name="Google Shape;155;p6"/>
            <p:cNvSpPr txBox="1"/>
            <p:nvPr/>
          </p:nvSpPr>
          <p:spPr>
            <a:xfrm>
              <a:off x="0" y="257175"/>
              <a:ext cx="8140738" cy="1977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999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PED = </a:t>
              </a:r>
              <a:endParaRPr/>
            </a:p>
          </p:txBody>
        </p:sp>
        <p:sp>
          <p:nvSpPr>
            <p:cNvPr id="156" name="Google Shape;156;p6"/>
            <p:cNvSpPr txBox="1"/>
            <p:nvPr/>
          </p:nvSpPr>
          <p:spPr>
            <a:xfrm>
              <a:off x="0" y="2431852"/>
              <a:ext cx="8140738" cy="491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7" name="Google Shape;157;p6"/>
          <p:cNvSpPr txBox="1"/>
          <p:nvPr/>
        </p:nvSpPr>
        <p:spPr>
          <a:xfrm>
            <a:off x="1959524" y="7194864"/>
            <a:ext cx="2960936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25" u="none" cap="none" strike="noStrike">
                <a:solidFill>
                  <a:srgbClr val="D12C23"/>
                </a:solidFill>
                <a:latin typeface="Arimo"/>
                <a:ea typeface="Arimo"/>
                <a:cs typeface="Arimo"/>
                <a:sym typeface="Arimo"/>
              </a:rPr>
              <a:t>ALSO WRITTEN AS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Google Shape;681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2340" y="5630892"/>
            <a:ext cx="370332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60"/>
          <p:cNvSpPr txBox="1"/>
          <p:nvPr/>
        </p:nvSpPr>
        <p:spPr>
          <a:xfrm>
            <a:off x="893808" y="569913"/>
            <a:ext cx="16365492" cy="1127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Economic Growth and YED</a:t>
            </a:r>
            <a:endParaRPr/>
          </a:p>
        </p:txBody>
      </p:sp>
      <p:sp>
        <p:nvSpPr>
          <p:cNvPr id="683" name="Google Shape;683;p60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Chandler Bell</a:t>
            </a:r>
            <a:endParaRPr/>
          </a:p>
        </p:txBody>
      </p:sp>
      <p:sp>
        <p:nvSpPr>
          <p:cNvPr id="684" name="Google Shape;684;p60"/>
          <p:cNvSpPr txBox="1"/>
          <p:nvPr/>
        </p:nvSpPr>
        <p:spPr>
          <a:xfrm>
            <a:off x="893808" y="1582801"/>
            <a:ext cx="16365492" cy="3560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Sanchez"/>
                <a:ea typeface="Sanchez"/>
                <a:cs typeface="Sanchez"/>
                <a:sym typeface="Sanchez"/>
              </a:rPr>
              <a:t>In times of economic growth, incomes typically rise. During an economic decline, incomes typically fall. </a:t>
            </a:r>
            <a:endParaRPr/>
          </a:p>
          <a:p>
            <a:pPr indent="0" lvl="0" marL="0" marR="0" rtl="0" algn="ctr">
              <a:lnSpc>
                <a:spcPct val="17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Sanchez"/>
              <a:ea typeface="Sanchez"/>
              <a:cs typeface="Sanchez"/>
              <a:sym typeface="Sanchez"/>
            </a:endParaRPr>
          </a:p>
          <a:p>
            <a:pPr indent="0" lvl="0" marL="0" marR="0" rtl="0" algn="ctr">
              <a:lnSpc>
                <a:spcPct val="17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Sanchez"/>
                <a:ea typeface="Sanchez"/>
                <a:cs typeface="Sanchez"/>
                <a:sym typeface="Sanchez"/>
              </a:rPr>
              <a:t>Given the state of the economy, businesses who know their YED can determine if their product is an inferior or normal good and forecast sales and earnings.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18680" y="8753815"/>
            <a:ext cx="2450641" cy="144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16482" y="8144692"/>
            <a:ext cx="2450641" cy="144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18680" y="6139050"/>
            <a:ext cx="2450641" cy="144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6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37180" y="8144692"/>
            <a:ext cx="2450641" cy="144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6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27790" y="5641802"/>
            <a:ext cx="2172826" cy="2180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6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7836524"/>
            <a:ext cx="2464195" cy="1751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6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053947" y="4334801"/>
            <a:ext cx="1968923" cy="180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6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568211" y="4334801"/>
            <a:ext cx="2887874" cy="1648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6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5217495" y="7774005"/>
            <a:ext cx="3278349" cy="1876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6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3719669" y="5641802"/>
            <a:ext cx="2694906" cy="2391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6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605911" y="8753815"/>
            <a:ext cx="1686481" cy="602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6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flipH="1">
            <a:off x="6168907" y="8753815"/>
            <a:ext cx="1686481" cy="602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6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 rot="-5400000">
            <a:off x="8533649" y="7856123"/>
            <a:ext cx="1064419" cy="517574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61"/>
          <p:cNvSpPr txBox="1"/>
          <p:nvPr/>
        </p:nvSpPr>
        <p:spPr>
          <a:xfrm>
            <a:off x="893808" y="569913"/>
            <a:ext cx="16365492" cy="1127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Income and Spending</a:t>
            </a:r>
            <a:endParaRPr/>
          </a:p>
        </p:txBody>
      </p:sp>
      <p:sp>
        <p:nvSpPr>
          <p:cNvPr id="703" name="Google Shape;703;p61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Chandler Bell</a:t>
            </a:r>
            <a:endParaRPr/>
          </a:p>
        </p:txBody>
      </p:sp>
      <p:sp>
        <p:nvSpPr>
          <p:cNvPr id="704" name="Google Shape;704;p61"/>
          <p:cNvSpPr txBox="1"/>
          <p:nvPr/>
        </p:nvSpPr>
        <p:spPr>
          <a:xfrm>
            <a:off x="893808" y="2306701"/>
            <a:ext cx="16365492" cy="2836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Sanchez"/>
                <a:ea typeface="Sanchez"/>
                <a:cs typeface="Sanchez"/>
                <a:sym typeface="Sanchez"/>
              </a:rPr>
              <a:t>As income-level changes over time, this can cause the entire output of an economy to shift to different sectors.. Consumers will change the way they spend larger portions of their income. </a:t>
            </a:r>
            <a:endParaRPr/>
          </a:p>
          <a:p>
            <a:pPr indent="0" lvl="0" marL="0" marR="0" rtl="0" algn="ctr">
              <a:lnSpc>
                <a:spcPct val="17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Sanchez"/>
              <a:ea typeface="Sanchez"/>
              <a:cs typeface="Sanchez"/>
              <a:sym typeface="Sanchez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" name="Google Shape;709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1516" y="5809765"/>
            <a:ext cx="4804968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62"/>
          <p:cNvSpPr txBox="1"/>
          <p:nvPr/>
        </p:nvSpPr>
        <p:spPr>
          <a:xfrm>
            <a:off x="893808" y="375818"/>
            <a:ext cx="16365492" cy="1127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Sectors of an Economy</a:t>
            </a:r>
            <a:endParaRPr/>
          </a:p>
        </p:txBody>
      </p:sp>
      <p:sp>
        <p:nvSpPr>
          <p:cNvPr id="711" name="Google Shape;711;p62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Chandler Bell</a:t>
            </a:r>
            <a:endParaRPr/>
          </a:p>
        </p:txBody>
      </p:sp>
      <p:sp>
        <p:nvSpPr>
          <p:cNvPr id="712" name="Google Shape;712;p62"/>
          <p:cNvSpPr txBox="1"/>
          <p:nvPr/>
        </p:nvSpPr>
        <p:spPr>
          <a:xfrm>
            <a:off x="893808" y="1463041"/>
            <a:ext cx="16365492" cy="3095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78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2261" lvl="1" marL="604523" marR="0" rtl="0" algn="l">
              <a:lnSpc>
                <a:spcPct val="17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Sanchez"/>
                <a:ea typeface="Sanchez"/>
                <a:cs typeface="Sanchez"/>
                <a:sym typeface="Sanchez"/>
              </a:rPr>
              <a:t>Primary - primary commodities such as agriculture, mining, forestry.</a:t>
            </a:r>
            <a:endParaRPr/>
          </a:p>
          <a:p>
            <a:pPr indent="-302261" lvl="1" marL="604523" marR="0" rtl="0" algn="l">
              <a:lnSpc>
                <a:spcPct val="17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Sanchez"/>
                <a:ea typeface="Sanchez"/>
                <a:cs typeface="Sanchez"/>
                <a:sym typeface="Sanchez"/>
              </a:rPr>
              <a:t>Secondary - goods produced from primary commodities such as clothes, cars, houses, books, paper. </a:t>
            </a:r>
            <a:endParaRPr/>
          </a:p>
          <a:p>
            <a:pPr indent="-302261" lvl="1" marL="604523" marR="0" rtl="0" algn="l">
              <a:lnSpc>
                <a:spcPct val="17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Sanchez"/>
                <a:ea typeface="Sanchez"/>
                <a:cs typeface="Sanchez"/>
                <a:sym typeface="Sanchez"/>
              </a:rPr>
              <a:t>Tertiary - goods that are not yet tangible but improve quality of life such as entertainment, travel, healthcare, insurance, education. 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63"/>
          <p:cNvSpPr txBox="1"/>
          <p:nvPr/>
        </p:nvSpPr>
        <p:spPr>
          <a:xfrm>
            <a:off x="893808" y="375818"/>
            <a:ext cx="16365492" cy="1127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Sectors of an Economy</a:t>
            </a:r>
            <a:endParaRPr/>
          </a:p>
        </p:txBody>
      </p:sp>
      <p:sp>
        <p:nvSpPr>
          <p:cNvPr id="718" name="Google Shape;718;p63"/>
          <p:cNvSpPr txBox="1"/>
          <p:nvPr/>
        </p:nvSpPr>
        <p:spPr>
          <a:xfrm>
            <a:off x="-1863514" y="10069830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Copyright Chandler Bell</a:t>
            </a:r>
            <a:endParaRPr/>
          </a:p>
        </p:txBody>
      </p:sp>
      <p:sp>
        <p:nvSpPr>
          <p:cNvPr id="719" name="Google Shape;719;p63"/>
          <p:cNvSpPr txBox="1"/>
          <p:nvPr/>
        </p:nvSpPr>
        <p:spPr>
          <a:xfrm>
            <a:off x="893808" y="2091691"/>
            <a:ext cx="16365492" cy="1838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Sanchez"/>
                <a:ea typeface="Sanchez"/>
                <a:cs typeface="Sanchez"/>
                <a:sym typeface="Sanchez"/>
              </a:rPr>
              <a:t>As an economy grows over time, the relative size of these sectors, as a percentage of total output in the economy, changes.. This process is defined as </a:t>
            </a:r>
            <a:r>
              <a:rPr b="0" i="0" lang="en-US" sz="2800" u="none" cap="none" strike="noStrike">
                <a:solidFill>
                  <a:srgbClr val="0961A0"/>
                </a:solidFill>
                <a:latin typeface="Sanchez"/>
                <a:ea typeface="Sanchez"/>
                <a:cs typeface="Sanchez"/>
                <a:sym typeface="Sanchez"/>
              </a:rPr>
              <a:t>Sectoral Change.</a:t>
            </a:r>
            <a:r>
              <a:rPr b="0" i="0" lang="en-US" sz="2800" u="none" cap="none" strike="noStrike">
                <a:solidFill>
                  <a:srgbClr val="000000"/>
                </a:solidFill>
                <a:latin typeface="Sanchez"/>
                <a:ea typeface="Sanchez"/>
                <a:cs typeface="Sanchez"/>
                <a:sym typeface="Sanchez"/>
              </a:rPr>
              <a:t> Economists use YED to understand what an increase in income will do to each sector.  </a:t>
            </a:r>
            <a:endParaRPr/>
          </a:p>
        </p:txBody>
      </p:sp>
      <p:pic>
        <p:nvPicPr>
          <p:cNvPr id="720" name="Google Shape;720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1516" y="5516447"/>
            <a:ext cx="4804968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97DC9"/>
        </a:solidFill>
      </p:bgPr>
    </p:bg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" name="Google Shape;725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8450" y="6311160"/>
            <a:ext cx="5477271" cy="411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6" name="Google Shape;726;p64"/>
          <p:cNvGrpSpPr/>
          <p:nvPr/>
        </p:nvGrpSpPr>
        <p:grpSpPr>
          <a:xfrm>
            <a:off x="1028700" y="2835184"/>
            <a:ext cx="16349422" cy="1993643"/>
            <a:chOff x="0" y="257175"/>
            <a:chExt cx="21799229" cy="2658190"/>
          </a:xfrm>
        </p:grpSpPr>
        <p:sp>
          <p:nvSpPr>
            <p:cNvPr id="727" name="Google Shape;727;p64"/>
            <p:cNvSpPr txBox="1"/>
            <p:nvPr/>
          </p:nvSpPr>
          <p:spPr>
            <a:xfrm>
              <a:off x="0" y="257175"/>
              <a:ext cx="21799229" cy="1973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999" u="none" cap="none" strike="noStrike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Practice Question</a:t>
              </a:r>
              <a:endParaRPr/>
            </a:p>
          </p:txBody>
        </p:sp>
        <p:sp>
          <p:nvSpPr>
            <p:cNvPr id="728" name="Google Shape;728;p64"/>
            <p:cNvSpPr txBox="1"/>
            <p:nvPr/>
          </p:nvSpPr>
          <p:spPr>
            <a:xfrm>
              <a:off x="0" y="2427685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9" name="Google Shape;729;p64"/>
          <p:cNvSpPr txBox="1"/>
          <p:nvPr/>
        </p:nvSpPr>
        <p:spPr>
          <a:xfrm>
            <a:off x="-1863514" y="9970597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97DC9"/>
        </a:solidFill>
      </p:bgPr>
    </p:bg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" name="Google Shape;734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96560" y="7487881"/>
            <a:ext cx="1576059" cy="2699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55882" y="3800475"/>
            <a:ext cx="14776236" cy="2515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6" name="Google Shape;736;p65"/>
          <p:cNvGrpSpPr/>
          <p:nvPr/>
        </p:nvGrpSpPr>
        <p:grpSpPr>
          <a:xfrm>
            <a:off x="909878" y="724270"/>
            <a:ext cx="16349422" cy="1373724"/>
            <a:chOff x="0" y="152400"/>
            <a:chExt cx="21799229" cy="1831632"/>
          </a:xfrm>
        </p:grpSpPr>
        <p:sp>
          <p:nvSpPr>
            <p:cNvPr id="737" name="Google Shape;737;p65"/>
            <p:cNvSpPr txBox="1"/>
            <p:nvPr/>
          </p:nvSpPr>
          <p:spPr>
            <a:xfrm>
              <a:off x="0" y="152400"/>
              <a:ext cx="21799229" cy="1147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399" u="none" cap="none" strike="noStrike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Paper 1  Part A</a:t>
              </a:r>
              <a:endParaRPr/>
            </a:p>
          </p:txBody>
        </p:sp>
        <p:sp>
          <p:nvSpPr>
            <p:cNvPr id="738" name="Google Shape;738;p65"/>
            <p:cNvSpPr txBox="1"/>
            <p:nvPr/>
          </p:nvSpPr>
          <p:spPr>
            <a:xfrm>
              <a:off x="0" y="1496352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9" name="Google Shape;739;p65"/>
          <p:cNvSpPr txBox="1"/>
          <p:nvPr/>
        </p:nvSpPr>
        <p:spPr>
          <a:xfrm>
            <a:off x="-1863514" y="9970597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  <p:sp>
        <p:nvSpPr>
          <p:cNvPr id="740" name="Google Shape;740;p65"/>
          <p:cNvSpPr txBox="1"/>
          <p:nvPr/>
        </p:nvSpPr>
        <p:spPr>
          <a:xfrm>
            <a:off x="1755882" y="2938733"/>
            <a:ext cx="13330492" cy="481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M14/3/ECONO/SP1/ENG/TZ2/XX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97DC9"/>
        </a:solidFill>
      </p:bgPr>
    </p:bg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5" name="Google Shape;745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2755" y="2424168"/>
            <a:ext cx="16322490" cy="48029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6" name="Google Shape;746;p66"/>
          <p:cNvGrpSpPr/>
          <p:nvPr/>
        </p:nvGrpSpPr>
        <p:grpSpPr>
          <a:xfrm>
            <a:off x="909878" y="724270"/>
            <a:ext cx="16349422" cy="1373724"/>
            <a:chOff x="0" y="152400"/>
            <a:chExt cx="21799229" cy="1831632"/>
          </a:xfrm>
        </p:grpSpPr>
        <p:sp>
          <p:nvSpPr>
            <p:cNvPr id="747" name="Google Shape;747;p66"/>
            <p:cNvSpPr txBox="1"/>
            <p:nvPr/>
          </p:nvSpPr>
          <p:spPr>
            <a:xfrm>
              <a:off x="0" y="152400"/>
              <a:ext cx="21799229" cy="1147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399" u="none" cap="none" strike="noStrike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Check Answers</a:t>
              </a:r>
              <a:endParaRPr/>
            </a:p>
          </p:txBody>
        </p:sp>
        <p:sp>
          <p:nvSpPr>
            <p:cNvPr id="748" name="Google Shape;748;p66"/>
            <p:cNvSpPr txBox="1"/>
            <p:nvPr/>
          </p:nvSpPr>
          <p:spPr>
            <a:xfrm>
              <a:off x="0" y="1496352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9" name="Google Shape;749;p66"/>
          <p:cNvSpPr txBox="1"/>
          <p:nvPr/>
        </p:nvSpPr>
        <p:spPr>
          <a:xfrm>
            <a:off x="-1863514" y="9970597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97DC9"/>
        </a:solidFill>
      </p:bgPr>
    </p:bg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4" name="Google Shape;754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6806" y="1661550"/>
            <a:ext cx="9595567" cy="84366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5" name="Google Shape;755;p67"/>
          <p:cNvGrpSpPr/>
          <p:nvPr/>
        </p:nvGrpSpPr>
        <p:grpSpPr>
          <a:xfrm>
            <a:off x="909878" y="724270"/>
            <a:ext cx="16349422" cy="1373724"/>
            <a:chOff x="0" y="152400"/>
            <a:chExt cx="21799229" cy="1831632"/>
          </a:xfrm>
        </p:grpSpPr>
        <p:sp>
          <p:nvSpPr>
            <p:cNvPr id="756" name="Google Shape;756;p67"/>
            <p:cNvSpPr txBox="1"/>
            <p:nvPr/>
          </p:nvSpPr>
          <p:spPr>
            <a:xfrm>
              <a:off x="0" y="152400"/>
              <a:ext cx="21799229" cy="1147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399" u="none" cap="none" strike="noStrike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Check Answers</a:t>
              </a:r>
              <a:endParaRPr/>
            </a:p>
          </p:txBody>
        </p:sp>
        <p:sp>
          <p:nvSpPr>
            <p:cNvPr id="757" name="Google Shape;757;p67"/>
            <p:cNvSpPr txBox="1"/>
            <p:nvPr/>
          </p:nvSpPr>
          <p:spPr>
            <a:xfrm>
              <a:off x="0" y="1496352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8" name="Google Shape;758;p67"/>
          <p:cNvSpPr txBox="1"/>
          <p:nvPr/>
        </p:nvSpPr>
        <p:spPr>
          <a:xfrm>
            <a:off x="-1863514" y="9970597"/>
            <a:ext cx="5784428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Copyright Bananaomics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A566"/>
        </a:solidFill>
      </p:bgPr>
    </p:bg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3" name="Google Shape;763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40232" y="5481919"/>
            <a:ext cx="1807535" cy="2351265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Google Shape;764;p68"/>
          <p:cNvSpPr txBox="1"/>
          <p:nvPr/>
        </p:nvSpPr>
        <p:spPr>
          <a:xfrm>
            <a:off x="7323541" y="8335960"/>
            <a:ext cx="3640917" cy="195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204" u="none" cap="none" strike="noStrike">
                <a:solidFill>
                  <a:srgbClr val="FEE000"/>
                </a:solidFill>
                <a:latin typeface="Arial"/>
                <a:ea typeface="Arial"/>
                <a:cs typeface="Arial"/>
                <a:sym typeface="Arial"/>
              </a:rPr>
              <a:t>BANANAOMICS</a:t>
            </a:r>
            <a:endParaRPr/>
          </a:p>
        </p:txBody>
      </p:sp>
      <p:sp>
        <p:nvSpPr>
          <p:cNvPr id="765" name="Google Shape;765;p68"/>
          <p:cNvSpPr txBox="1"/>
          <p:nvPr/>
        </p:nvSpPr>
        <p:spPr>
          <a:xfrm>
            <a:off x="2459558" y="3405505"/>
            <a:ext cx="12890475" cy="23101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Visit </a:t>
            </a:r>
            <a:r>
              <a:rPr b="0" i="0" lang="en-US" sz="4299" u="sng" cap="none" strike="noStrike">
                <a:solidFill>
                  <a:srgbClr val="F8CF26"/>
                </a:solidFill>
                <a:latin typeface="Arial"/>
                <a:ea typeface="Arial"/>
                <a:cs typeface="Arial"/>
                <a:sym typeface="Arial"/>
              </a:rPr>
              <a:t>bananaomics.com</a:t>
            </a:r>
            <a:r>
              <a:rPr b="0" i="0" lang="en-US" sz="42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to purchase package deals with discount prices!</a:t>
            </a:r>
            <a:endParaRPr/>
          </a:p>
          <a:p>
            <a:pPr indent="0" lvl="0" marL="0" marR="0" rtl="0" algn="l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299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68"/>
          <p:cNvSpPr txBox="1"/>
          <p:nvPr/>
        </p:nvSpPr>
        <p:spPr>
          <a:xfrm>
            <a:off x="893808" y="1238250"/>
            <a:ext cx="16365492" cy="1127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Enjoying The Content?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7"/>
          <p:cNvGrpSpPr/>
          <p:nvPr/>
        </p:nvGrpSpPr>
        <p:grpSpPr>
          <a:xfrm>
            <a:off x="1093398" y="5090730"/>
            <a:ext cx="7442648" cy="1807658"/>
            <a:chOff x="0" y="228600"/>
            <a:chExt cx="9923531" cy="2410210"/>
          </a:xfrm>
        </p:grpSpPr>
        <p:sp>
          <p:nvSpPr>
            <p:cNvPr id="163" name="Google Shape;163;p7"/>
            <p:cNvSpPr txBox="1"/>
            <p:nvPr/>
          </p:nvSpPr>
          <p:spPr>
            <a:xfrm>
              <a:off x="0" y="228600"/>
              <a:ext cx="9923531" cy="1722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8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6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% change =</a:t>
              </a:r>
              <a:endParaRPr/>
            </a:p>
          </p:txBody>
        </p:sp>
        <p:sp>
          <p:nvSpPr>
            <p:cNvPr id="164" name="Google Shape;164;p7"/>
            <p:cNvSpPr txBox="1"/>
            <p:nvPr/>
          </p:nvSpPr>
          <p:spPr>
            <a:xfrm>
              <a:off x="0" y="2147360"/>
              <a:ext cx="9923531" cy="491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7"/>
          <p:cNvGrpSpPr/>
          <p:nvPr/>
        </p:nvGrpSpPr>
        <p:grpSpPr>
          <a:xfrm>
            <a:off x="8174247" y="4833267"/>
            <a:ext cx="6989761" cy="1000414"/>
            <a:chOff x="0" y="85725"/>
            <a:chExt cx="9319682" cy="1333885"/>
          </a:xfrm>
        </p:grpSpPr>
        <p:sp>
          <p:nvSpPr>
            <p:cNvPr id="166" name="Google Shape;166;p7"/>
            <p:cNvSpPr txBox="1"/>
            <p:nvPr/>
          </p:nvSpPr>
          <p:spPr>
            <a:xfrm>
              <a:off x="0" y="85725"/>
              <a:ext cx="9319682" cy="645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new - old</a:t>
              </a:r>
              <a:endParaRPr/>
            </a:p>
          </p:txBody>
        </p:sp>
        <p:sp>
          <p:nvSpPr>
            <p:cNvPr id="167" name="Google Shape;167;p7"/>
            <p:cNvSpPr txBox="1"/>
            <p:nvPr/>
          </p:nvSpPr>
          <p:spPr>
            <a:xfrm>
              <a:off x="0" y="928160"/>
              <a:ext cx="9319682" cy="491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68" name="Google Shape;168;p7"/>
          <p:cNvCxnSpPr/>
          <p:nvPr/>
        </p:nvCxnSpPr>
        <p:spPr>
          <a:xfrm>
            <a:off x="8709376" y="5404009"/>
            <a:ext cx="5919504" cy="0"/>
          </a:xfrm>
          <a:prstGeom prst="straightConnector1">
            <a:avLst/>
          </a:prstGeom>
          <a:noFill/>
          <a:ln cap="rnd" cmpd="sng" w="476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69" name="Google Shape;16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91254" y="6495691"/>
            <a:ext cx="3897838" cy="411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" name="Google Shape;170;p7"/>
          <p:cNvGrpSpPr/>
          <p:nvPr/>
        </p:nvGrpSpPr>
        <p:grpSpPr>
          <a:xfrm>
            <a:off x="1093398" y="670351"/>
            <a:ext cx="16349422" cy="1996768"/>
            <a:chOff x="0" y="257175"/>
            <a:chExt cx="21799229" cy="2662357"/>
          </a:xfrm>
        </p:grpSpPr>
        <p:sp>
          <p:nvSpPr>
            <p:cNvPr id="171" name="Google Shape;171;p7"/>
            <p:cNvSpPr txBox="1"/>
            <p:nvPr/>
          </p:nvSpPr>
          <p:spPr>
            <a:xfrm>
              <a:off x="0" y="257175"/>
              <a:ext cx="21799229" cy="1977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999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Formulas</a:t>
              </a:r>
              <a:endParaRPr/>
            </a:p>
          </p:txBody>
        </p:sp>
        <p:sp>
          <p:nvSpPr>
            <p:cNvPr id="172" name="Google Shape;172;p7"/>
            <p:cNvSpPr txBox="1"/>
            <p:nvPr/>
          </p:nvSpPr>
          <p:spPr>
            <a:xfrm>
              <a:off x="0" y="2431852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" name="Google Shape;173;p7"/>
          <p:cNvGrpSpPr/>
          <p:nvPr/>
        </p:nvGrpSpPr>
        <p:grpSpPr>
          <a:xfrm>
            <a:off x="8292860" y="5897974"/>
            <a:ext cx="6752535" cy="1000414"/>
            <a:chOff x="0" y="85725"/>
            <a:chExt cx="9003380" cy="1333885"/>
          </a:xfrm>
        </p:grpSpPr>
        <p:sp>
          <p:nvSpPr>
            <p:cNvPr id="174" name="Google Shape;174;p7"/>
            <p:cNvSpPr txBox="1"/>
            <p:nvPr/>
          </p:nvSpPr>
          <p:spPr>
            <a:xfrm>
              <a:off x="0" y="85725"/>
              <a:ext cx="9003380" cy="645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old</a:t>
              </a:r>
              <a:endParaRPr/>
            </a:p>
          </p:txBody>
        </p:sp>
        <p:sp>
          <p:nvSpPr>
            <p:cNvPr id="175" name="Google Shape;175;p7"/>
            <p:cNvSpPr txBox="1"/>
            <p:nvPr/>
          </p:nvSpPr>
          <p:spPr>
            <a:xfrm>
              <a:off x="0" y="928160"/>
              <a:ext cx="9003380" cy="491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" name="Google Shape;176;p7"/>
          <p:cNvGrpSpPr/>
          <p:nvPr/>
        </p:nvGrpSpPr>
        <p:grpSpPr>
          <a:xfrm>
            <a:off x="12202481" y="5204142"/>
            <a:ext cx="7442648" cy="1161891"/>
            <a:chOff x="0" y="114300"/>
            <a:chExt cx="9923531" cy="1549189"/>
          </a:xfrm>
        </p:grpSpPr>
        <p:sp>
          <p:nvSpPr>
            <p:cNvPr id="177" name="Google Shape;177;p7"/>
            <p:cNvSpPr txBox="1"/>
            <p:nvPr/>
          </p:nvSpPr>
          <p:spPr>
            <a:xfrm>
              <a:off x="0" y="114300"/>
              <a:ext cx="9923531" cy="8610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7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800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x 100</a:t>
              </a:r>
              <a:endParaRPr/>
            </a:p>
          </p:txBody>
        </p:sp>
        <p:sp>
          <p:nvSpPr>
            <p:cNvPr id="178" name="Google Shape;178;p7"/>
            <p:cNvSpPr txBox="1"/>
            <p:nvPr/>
          </p:nvSpPr>
          <p:spPr>
            <a:xfrm>
              <a:off x="0" y="1172039"/>
              <a:ext cx="9923531" cy="491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"/>
          <p:cNvSpPr txBox="1"/>
          <p:nvPr/>
        </p:nvSpPr>
        <p:spPr>
          <a:xfrm>
            <a:off x="658169" y="2517650"/>
            <a:ext cx="16601131" cy="55629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price of train tickets decline by 10 per cent and, as a result, the quantity demanded of train tickets increases by 15 per cent 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the PED?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44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FF5757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FF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6788" y="6172200"/>
            <a:ext cx="3723894" cy="411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" name="Google Shape;185;p8"/>
          <p:cNvGrpSpPr/>
          <p:nvPr/>
        </p:nvGrpSpPr>
        <p:grpSpPr>
          <a:xfrm>
            <a:off x="1028700" y="627219"/>
            <a:ext cx="16349422" cy="1996768"/>
            <a:chOff x="0" y="257175"/>
            <a:chExt cx="21799229" cy="2662357"/>
          </a:xfrm>
        </p:grpSpPr>
        <p:sp>
          <p:nvSpPr>
            <p:cNvPr id="186" name="Google Shape;186;p8"/>
            <p:cNvSpPr txBox="1"/>
            <p:nvPr/>
          </p:nvSpPr>
          <p:spPr>
            <a:xfrm>
              <a:off x="0" y="257175"/>
              <a:ext cx="21799229" cy="1977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999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Try It Out - PED</a:t>
              </a:r>
              <a:endParaRPr/>
            </a:p>
          </p:txBody>
        </p:sp>
        <p:sp>
          <p:nvSpPr>
            <p:cNvPr id="187" name="Google Shape;187;p8"/>
            <p:cNvSpPr txBox="1"/>
            <p:nvPr/>
          </p:nvSpPr>
          <p:spPr>
            <a:xfrm>
              <a:off x="0" y="2431852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"/>
          <p:cNvSpPr txBox="1"/>
          <p:nvPr/>
        </p:nvSpPr>
        <p:spPr>
          <a:xfrm>
            <a:off x="658169" y="2517650"/>
            <a:ext cx="16601131" cy="72430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PED =     - 1.5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Due to inverse relationship of price and quantity demanded, PED will always be negative. However, economists typically write this in absolute value form as positive. 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PED =   1.5 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means .    .   for every 1per cent decrease in the price of train tickets, the quantity demanded of train tickets increases 1.5per cent.</a:t>
            </a:r>
            <a:endParaRPr/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44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FF5757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FF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9"/>
          <p:cNvGrpSpPr/>
          <p:nvPr/>
        </p:nvGrpSpPr>
        <p:grpSpPr>
          <a:xfrm>
            <a:off x="1028700" y="627219"/>
            <a:ext cx="16349422" cy="1996768"/>
            <a:chOff x="0" y="257175"/>
            <a:chExt cx="21799229" cy="2662357"/>
          </a:xfrm>
        </p:grpSpPr>
        <p:sp>
          <p:nvSpPr>
            <p:cNvPr id="194" name="Google Shape;194;p9"/>
            <p:cNvSpPr txBox="1"/>
            <p:nvPr/>
          </p:nvSpPr>
          <p:spPr>
            <a:xfrm>
              <a:off x="0" y="257175"/>
              <a:ext cx="21799229" cy="1977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999" u="none" cap="none" strike="noStrike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Try It Out</a:t>
              </a:r>
              <a:endParaRPr/>
            </a:p>
          </p:txBody>
        </p:sp>
        <p:sp>
          <p:nvSpPr>
            <p:cNvPr id="195" name="Google Shape;195;p9"/>
            <p:cNvSpPr txBox="1"/>
            <p:nvPr/>
          </p:nvSpPr>
          <p:spPr>
            <a:xfrm>
              <a:off x="0" y="2431852"/>
              <a:ext cx="21799229" cy="48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7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Google Shape;196;p9"/>
          <p:cNvSpPr txBox="1"/>
          <p:nvPr/>
        </p:nvSpPr>
        <p:spPr>
          <a:xfrm>
            <a:off x="-2131414" y="10069830"/>
            <a:ext cx="5784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